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9" r:id="rId7"/>
    <p:sldId id="261" r:id="rId8"/>
    <p:sldId id="262" r:id="rId9"/>
    <p:sldId id="266" r:id="rId10"/>
    <p:sldId id="270" r:id="rId11"/>
    <p:sldId id="263" r:id="rId12"/>
    <p:sldId id="271" r:id="rId13"/>
    <p:sldId id="265" r:id="rId14"/>
    <p:sldId id="272" r:id="rId15"/>
    <p:sldId id="273" r:id="rId16"/>
    <p:sldId id="267" r:id="rId17"/>
    <p:sldId id="274" r:id="rId18"/>
    <p:sldId id="275" r:id="rId19"/>
    <p:sldId id="276" r:id="rId20"/>
    <p:sldId id="268" r:id="rId21"/>
  </p:sldIdLst>
  <p:sldSz cx="14630400" cy="8229600"/>
  <p:notesSz cx="8229600" cy="14630400"/>
  <p:embeddedFontLst>
    <p:embeddedFont>
      <p:font typeface="Crimson Pro Semi Bold" panose="020B0604020202020204" charset="-94"/>
      <p:regular r:id="rId23"/>
    </p:embeddedFont>
  </p:embeddedFontLst>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3" d="100"/>
          <a:sy n="93" d="100"/>
        </p:scale>
        <p:origin x="52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4032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79BFAF-7C24-F03B-62DD-A70623FB6B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5F7806-1886-DC13-35F0-32A2AAEBE2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5325C2-01B0-6587-96C1-B276708BB87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52A928-9FC0-F15F-39EA-94398C0E7197}"/>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5858612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23385-1C8B-1A96-ECFE-243B47C9A4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89081-9ADD-21EE-46A6-400D8B83F1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EEC3C1-615F-448D-8CF6-95296F6C300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B588204-5100-7DD1-287A-8D60FF4E8AB6}"/>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025942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0"/>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showMasterSp="0">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308729" y="2290882"/>
            <a:ext cx="4868942" cy="3647718"/>
          </a:xfrm>
          <a:prstGeom prst="rect">
            <a:avLst/>
          </a:prstGeom>
        </p:spPr>
      </p:pic>
      <p:sp>
        <p:nvSpPr>
          <p:cNvPr id="4" name="Text 0"/>
          <p:cNvSpPr/>
          <p:nvPr/>
        </p:nvSpPr>
        <p:spPr>
          <a:xfrm>
            <a:off x="6350437" y="1087279"/>
            <a:ext cx="7415927" cy="2129314"/>
          </a:xfrm>
          <a:prstGeom prst="rect">
            <a:avLst/>
          </a:prstGeom>
          <a:noFill/>
          <a:ln/>
        </p:spPr>
        <p:txBody>
          <a:bodyPr wrap="square" lIns="0" tIns="0" rIns="0" bIns="0" rtlCol="0" anchor="t"/>
          <a:lstStyle/>
          <a:p>
            <a:pPr marL="0" indent="0">
              <a:lnSpc>
                <a:spcPts val="8350"/>
              </a:lnSpc>
              <a:buNone/>
            </a:pPr>
            <a:r>
              <a:rPr lang="en-US" sz="6700" dirty="0">
                <a:solidFill>
                  <a:srgbClr val="152D47"/>
                </a:solidFill>
                <a:latin typeface="Crimson Pro Semi Bold" panose="020B0604020202020204" charset="-94"/>
                <a:ea typeface="Crimson Pro Semi Bold" pitchFamily="34" charset="-122"/>
                <a:cs typeface="Crimson Pro Semi Bold" pitchFamily="34" charset="-120"/>
              </a:rPr>
              <a:t>Şarap Kalitesi Veri </a:t>
            </a:r>
            <a:r>
              <a:rPr lang="en-US" sz="6700" dirty="0" err="1">
                <a:solidFill>
                  <a:srgbClr val="152D47"/>
                </a:solidFill>
                <a:latin typeface="Crimson Pro Semi Bold" panose="020B0604020202020204" charset="-94"/>
                <a:ea typeface="Crimson Pro Semi Bold" pitchFamily="34" charset="-122"/>
                <a:cs typeface="Crimson Pro Semi Bold" pitchFamily="34" charset="-120"/>
              </a:rPr>
              <a:t>Kümesi</a:t>
            </a:r>
            <a:r>
              <a:rPr lang="en-US" sz="6700" dirty="0">
                <a:solidFill>
                  <a:srgbClr val="152D47"/>
                </a:solidFill>
                <a:latin typeface="Crimson Pro Semi Bold" panose="020B0604020202020204" charset="-94"/>
                <a:ea typeface="Crimson Pro Semi Bold" pitchFamily="34" charset="-122"/>
                <a:cs typeface="Crimson Pro Semi Bold" pitchFamily="34" charset="-120"/>
              </a:rPr>
              <a:t> </a:t>
            </a:r>
            <a:r>
              <a:rPr lang="en-US" sz="6700" dirty="0" err="1">
                <a:solidFill>
                  <a:srgbClr val="152D47"/>
                </a:solidFill>
                <a:latin typeface="Crimson Pro Semi Bold" panose="020B0604020202020204" charset="-94"/>
                <a:ea typeface="Crimson Pro Semi Bold" pitchFamily="34" charset="-122"/>
                <a:cs typeface="Crimson Pro Semi Bold" pitchFamily="34" charset="-120"/>
              </a:rPr>
              <a:t>Analizi</a:t>
            </a:r>
            <a:endParaRPr lang="en-US" sz="6700" dirty="0">
              <a:latin typeface="Crimson Pro Semi Bold" panose="020B0604020202020204" charset="-94"/>
            </a:endParaRPr>
          </a:p>
        </p:txBody>
      </p:sp>
      <p:sp>
        <p:nvSpPr>
          <p:cNvPr id="5" name="Text 1"/>
          <p:cNvSpPr/>
          <p:nvPr/>
        </p:nvSpPr>
        <p:spPr>
          <a:xfrm>
            <a:off x="6350437" y="3586877"/>
            <a:ext cx="7415927" cy="3555444"/>
          </a:xfrm>
          <a:prstGeom prst="rect">
            <a:avLst/>
          </a:prstGeom>
          <a:noFill/>
          <a:ln/>
        </p:spPr>
        <p:txBody>
          <a:bodyPr wrap="square" lIns="0" tIns="0" rIns="0" bIns="0" rtlCol="0" anchor="t"/>
          <a:lstStyle/>
          <a:p>
            <a:pPr marL="0" indent="0">
              <a:lnSpc>
                <a:spcPts val="3100"/>
              </a:lnSpc>
              <a:buNone/>
            </a:pPr>
            <a:r>
              <a:rPr lang="en-US" sz="1900" dirty="0">
                <a:solidFill>
                  <a:srgbClr val="4C4C4D"/>
                </a:solidFill>
                <a:latin typeface="Crimson Pro Semi Bold" panose="020B0604020202020204" charset="-94"/>
                <a:ea typeface="Heebo" pitchFamily="34" charset="-122"/>
                <a:cs typeface="Heebo" pitchFamily="34" charset="-120"/>
              </a:rPr>
              <a:t>Veri kümesi, Paulo Cortez ve arkadaşları tarafından 6 Ekim 2009 tarihinde "Decision Support Systems" dergisinde yayımlanan "Modeling wine preferences by data mining from physicochemical properties" adlı makale kapsamında toplanmıştır. Bu çalışma, Portekiz’in kuzeybatı bölgesinde üretilen Vinho Verde şaraplarına yönelik fiziksel ve kimyasal testlerin sonuçlarını kullanarak şarap kalitesini modellemeyi amaçlamaktadır.</a:t>
            </a:r>
            <a:endParaRPr lang="en-US" sz="1900" dirty="0">
              <a:latin typeface="Crimson Pro Semi Bold" panose="020B0604020202020204" charset="-9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47554" y="820579"/>
            <a:ext cx="4722971" cy="590312"/>
          </a:xfrm>
          <a:prstGeom prst="rect">
            <a:avLst/>
          </a:prstGeom>
          <a:noFill/>
          <a:ln/>
        </p:spPr>
        <p:txBody>
          <a:bodyPr wrap="none" lIns="0" tIns="0" rIns="0" bIns="0" rtlCol="0" anchor="t"/>
          <a:lstStyle/>
          <a:p>
            <a:pPr marL="0" indent="0">
              <a:lnSpc>
                <a:spcPts val="4600"/>
              </a:lnSpc>
              <a:buNone/>
            </a:pPr>
            <a:r>
              <a:rPr lang="en-US" sz="3700" dirty="0">
                <a:solidFill>
                  <a:srgbClr val="1B1B27"/>
                </a:solidFill>
                <a:latin typeface="Crimson Pro Semi Bold" panose="020B0604020202020204" charset="-94"/>
                <a:ea typeface="Corben" pitchFamily="34" charset="-122"/>
                <a:cs typeface="Corben" pitchFamily="34" charset="-120"/>
              </a:rPr>
              <a:t>Box Plot Grafikleri</a:t>
            </a:r>
            <a:endParaRPr lang="en-US" sz="3700" dirty="0">
              <a:latin typeface="Crimson Pro Semi Bold" panose="020B0604020202020204" charset="-94"/>
            </a:endParaRPr>
          </a:p>
        </p:txBody>
      </p:sp>
      <p:sp>
        <p:nvSpPr>
          <p:cNvPr id="4" name="Text 1"/>
          <p:cNvSpPr/>
          <p:nvPr/>
        </p:nvSpPr>
        <p:spPr>
          <a:xfrm>
            <a:off x="6147554" y="1694259"/>
            <a:ext cx="7821692" cy="1813798"/>
          </a:xfrm>
          <a:prstGeom prst="rect">
            <a:avLst/>
          </a:prstGeom>
          <a:noFill/>
          <a:ln/>
        </p:spPr>
        <p:txBody>
          <a:bodyPr wrap="square" lIns="0" tIns="0" rIns="0" bIns="0" rtlCol="0" anchor="t"/>
          <a:lstStyle/>
          <a:p>
            <a:pPr marL="0" indent="0">
              <a:lnSpc>
                <a:spcPts val="2350"/>
              </a:lnSpc>
              <a:buNone/>
            </a:pPr>
            <a:r>
              <a:rPr lang="en-US" sz="1900" dirty="0">
                <a:solidFill>
                  <a:srgbClr val="404155"/>
                </a:solidFill>
                <a:latin typeface="Crimson Pro Semi Bold" panose="020B0604020202020204" charset="-94"/>
                <a:ea typeface="Nobile" pitchFamily="34" charset="-122"/>
                <a:cs typeface="Heebo" pitchFamily="2" charset="-79"/>
              </a:rPr>
              <a:t>Box plot grafiklerinden elde edilen bulgular, veri setinde bazı uç değerlerin var olduğunu ortaya koymaktadır. Özellikle "alkol" ve "sülfatlar" özniteliklerinde tespit edilen bu uç değerler, model performansını olumsuz etkileyebilir. Bu tür uç değerlerin modele dahil edilip edilmeyeceği veya bu değerlere yönelik veri dönüşümleri (örneğin, logaritmik dönüşüm) yapılması gerektiği değerlendirilmelidir. Modelin performansını artırmak için uç değerlerin etkisini minimize etmek önemlidir.</a:t>
            </a:r>
            <a:endParaRPr lang="en-US" sz="1900" dirty="0">
              <a:latin typeface="Crimson Pro Semi Bold" panose="020B0604020202020204" charset="-94"/>
              <a:cs typeface="Heebo" pitchFamily="2" charset="-79"/>
            </a:endParaRPr>
          </a:p>
        </p:txBody>
      </p:sp>
      <p:sp>
        <p:nvSpPr>
          <p:cNvPr id="5" name="Shape 2"/>
          <p:cNvSpPr/>
          <p:nvPr/>
        </p:nvSpPr>
        <p:spPr>
          <a:xfrm>
            <a:off x="6147554" y="4141823"/>
            <a:ext cx="7821692" cy="1103590"/>
          </a:xfrm>
          <a:prstGeom prst="roundRect">
            <a:avLst>
              <a:gd name="adj" fmla="val 7190"/>
            </a:avLst>
          </a:prstGeom>
          <a:solidFill>
            <a:srgbClr val="D2D9F9"/>
          </a:solidFill>
          <a:ln w="7620">
            <a:solidFill>
              <a:srgbClr val="B8BFDF"/>
            </a:solidFill>
            <a:prstDash val="solid"/>
          </a:ln>
        </p:spPr>
        <p:txBody>
          <a:bodyPr/>
          <a:lstStyle/>
          <a:p>
            <a:endParaRPr lang="tr-TR">
              <a:latin typeface="Crimson Pro Semi Bold" panose="020B0604020202020204" charset="-94"/>
            </a:endParaRPr>
          </a:p>
        </p:txBody>
      </p:sp>
      <p:sp>
        <p:nvSpPr>
          <p:cNvPr id="6" name="Text 3"/>
          <p:cNvSpPr/>
          <p:nvPr/>
        </p:nvSpPr>
        <p:spPr>
          <a:xfrm>
            <a:off x="6344007" y="4338276"/>
            <a:ext cx="2361486" cy="295037"/>
          </a:xfrm>
          <a:prstGeom prst="rect">
            <a:avLst/>
          </a:prstGeom>
          <a:noFill/>
          <a:ln/>
        </p:spPr>
        <p:txBody>
          <a:bodyPr wrap="none" lIns="0" tIns="0" rIns="0" bIns="0" rtlCol="0" anchor="t"/>
          <a:lstStyle/>
          <a:p>
            <a:pPr marL="0" indent="0">
              <a:lnSpc>
                <a:spcPts val="2300"/>
              </a:lnSpc>
              <a:buNone/>
            </a:pPr>
            <a:r>
              <a:rPr lang="en-US" sz="1850" b="1" dirty="0">
                <a:solidFill>
                  <a:srgbClr val="404155"/>
                </a:solidFill>
                <a:latin typeface="Crimson Pro Semi Bold" panose="020B0604020202020204" charset="-94"/>
                <a:ea typeface="Corben" pitchFamily="34" charset="-122"/>
                <a:cs typeface="Corben" pitchFamily="34" charset="-120"/>
              </a:rPr>
              <a:t>Uç Değerler</a:t>
            </a:r>
            <a:endParaRPr lang="en-US" sz="1850" b="1" dirty="0">
              <a:latin typeface="Crimson Pro Semi Bold" panose="020B0604020202020204" charset="-94"/>
            </a:endParaRPr>
          </a:p>
        </p:txBody>
      </p:sp>
      <p:sp>
        <p:nvSpPr>
          <p:cNvPr id="7" name="Text 4"/>
          <p:cNvSpPr/>
          <p:nvPr/>
        </p:nvSpPr>
        <p:spPr>
          <a:xfrm>
            <a:off x="6344007" y="4746661"/>
            <a:ext cx="7428786" cy="302300"/>
          </a:xfrm>
          <a:prstGeom prst="rect">
            <a:avLst/>
          </a:prstGeom>
          <a:noFill/>
          <a:ln/>
        </p:spPr>
        <p:txBody>
          <a:bodyPr wrap="none" lIns="0" tIns="0" rIns="0" bIns="0" rtlCol="0" anchor="t"/>
          <a:lstStyle/>
          <a:p>
            <a:pPr marL="0" indent="0">
              <a:lnSpc>
                <a:spcPts val="2350"/>
              </a:lnSpc>
              <a:buNone/>
            </a:pPr>
            <a:r>
              <a:rPr lang="en-US" dirty="0">
                <a:solidFill>
                  <a:srgbClr val="404155"/>
                </a:solidFill>
                <a:latin typeface="Crimson Pro Semi Bold" panose="020B0604020202020204" charset="-94"/>
                <a:ea typeface="Nobile" pitchFamily="34" charset="-122"/>
                <a:cs typeface="Nobile" pitchFamily="34" charset="-120"/>
              </a:rPr>
              <a:t>Box plot grafikleri, veri setinde bazı uç değerlerin var olduğunu göstermektedir.</a:t>
            </a:r>
            <a:endParaRPr lang="en-US" dirty="0">
              <a:latin typeface="Crimson Pro Semi Bold" panose="020B0604020202020204" charset="-94"/>
            </a:endParaRPr>
          </a:p>
        </p:txBody>
      </p:sp>
      <p:sp>
        <p:nvSpPr>
          <p:cNvPr id="8" name="Shape 5"/>
          <p:cNvSpPr/>
          <p:nvPr/>
        </p:nvSpPr>
        <p:spPr>
          <a:xfrm>
            <a:off x="6147554" y="5434247"/>
            <a:ext cx="7821692" cy="1103590"/>
          </a:xfrm>
          <a:prstGeom prst="roundRect">
            <a:avLst>
              <a:gd name="adj" fmla="val 7190"/>
            </a:avLst>
          </a:prstGeom>
          <a:solidFill>
            <a:srgbClr val="D2D9F9"/>
          </a:solidFill>
          <a:ln w="7620">
            <a:solidFill>
              <a:srgbClr val="B8BFDF"/>
            </a:solidFill>
            <a:prstDash val="solid"/>
          </a:ln>
        </p:spPr>
        <p:txBody>
          <a:bodyPr/>
          <a:lstStyle/>
          <a:p>
            <a:endParaRPr lang="tr-TR">
              <a:latin typeface="Crimson Pro Semi Bold" panose="020B0604020202020204" charset="-94"/>
            </a:endParaRPr>
          </a:p>
        </p:txBody>
      </p:sp>
      <p:sp>
        <p:nvSpPr>
          <p:cNvPr id="9" name="Text 6"/>
          <p:cNvSpPr/>
          <p:nvPr/>
        </p:nvSpPr>
        <p:spPr>
          <a:xfrm>
            <a:off x="6344007" y="5630700"/>
            <a:ext cx="2361486" cy="295037"/>
          </a:xfrm>
          <a:prstGeom prst="rect">
            <a:avLst/>
          </a:prstGeom>
          <a:noFill/>
          <a:ln/>
        </p:spPr>
        <p:txBody>
          <a:bodyPr wrap="none" lIns="0" tIns="0" rIns="0" bIns="0" rtlCol="0" anchor="t"/>
          <a:lstStyle/>
          <a:p>
            <a:pPr marL="0" indent="0">
              <a:lnSpc>
                <a:spcPts val="2300"/>
              </a:lnSpc>
              <a:buNone/>
            </a:pPr>
            <a:r>
              <a:rPr lang="en-US" sz="1850" b="1" dirty="0">
                <a:solidFill>
                  <a:srgbClr val="404155"/>
                </a:solidFill>
                <a:latin typeface="Crimson Pro Semi Bold" panose="020B0604020202020204" charset="-94"/>
                <a:ea typeface="Corben" pitchFamily="34" charset="-122"/>
                <a:cs typeface="Corben" pitchFamily="34" charset="-120"/>
              </a:rPr>
              <a:t>Model Performansı</a:t>
            </a:r>
            <a:endParaRPr lang="en-US" sz="1850" b="1" dirty="0">
              <a:latin typeface="Crimson Pro Semi Bold" panose="020B0604020202020204" charset="-94"/>
            </a:endParaRPr>
          </a:p>
        </p:txBody>
      </p:sp>
      <p:sp>
        <p:nvSpPr>
          <p:cNvPr id="10" name="Text 7"/>
          <p:cNvSpPr/>
          <p:nvPr/>
        </p:nvSpPr>
        <p:spPr>
          <a:xfrm>
            <a:off x="6344007" y="6039084"/>
            <a:ext cx="7428786" cy="302300"/>
          </a:xfrm>
          <a:prstGeom prst="rect">
            <a:avLst/>
          </a:prstGeom>
          <a:noFill/>
          <a:ln/>
        </p:spPr>
        <p:txBody>
          <a:bodyPr wrap="none" lIns="0" tIns="0" rIns="0" bIns="0" rtlCol="0" anchor="t"/>
          <a:lstStyle/>
          <a:p>
            <a:pPr marL="0" indent="0">
              <a:lnSpc>
                <a:spcPts val="2350"/>
              </a:lnSpc>
              <a:buNone/>
            </a:pPr>
            <a:r>
              <a:rPr lang="en-US" dirty="0">
                <a:solidFill>
                  <a:srgbClr val="404155"/>
                </a:solidFill>
                <a:latin typeface="Crimson Pro Semi Bold" panose="020B0604020202020204" charset="-94"/>
                <a:ea typeface="Nobile" pitchFamily="34" charset="-122"/>
                <a:cs typeface="Nobile" pitchFamily="34" charset="-120"/>
              </a:rPr>
              <a:t>Uç değerler, model performansını olumsuz etkileyebilir.</a:t>
            </a:r>
            <a:endParaRPr lang="en-US" dirty="0">
              <a:latin typeface="Crimson Pro Semi Bold" panose="020B0604020202020204" charset="-94"/>
            </a:endParaRPr>
          </a:p>
        </p:txBody>
      </p:sp>
      <p:sp>
        <p:nvSpPr>
          <p:cNvPr id="11" name="Shape 8"/>
          <p:cNvSpPr/>
          <p:nvPr/>
        </p:nvSpPr>
        <p:spPr>
          <a:xfrm>
            <a:off x="6147554" y="6726670"/>
            <a:ext cx="7821692" cy="1103590"/>
          </a:xfrm>
          <a:prstGeom prst="roundRect">
            <a:avLst>
              <a:gd name="adj" fmla="val 7190"/>
            </a:avLst>
          </a:prstGeom>
          <a:solidFill>
            <a:srgbClr val="D2D9F9"/>
          </a:solidFill>
          <a:ln w="7620">
            <a:solidFill>
              <a:srgbClr val="B8BFDF"/>
            </a:solidFill>
            <a:prstDash val="solid"/>
          </a:ln>
        </p:spPr>
        <p:txBody>
          <a:bodyPr/>
          <a:lstStyle/>
          <a:p>
            <a:endParaRPr lang="tr-TR">
              <a:latin typeface="Crimson Pro Semi Bold" panose="020B0604020202020204" charset="-94"/>
            </a:endParaRPr>
          </a:p>
        </p:txBody>
      </p:sp>
      <p:sp>
        <p:nvSpPr>
          <p:cNvPr id="12" name="Text 9"/>
          <p:cNvSpPr/>
          <p:nvPr/>
        </p:nvSpPr>
        <p:spPr>
          <a:xfrm>
            <a:off x="6344007" y="6923123"/>
            <a:ext cx="2361486" cy="295037"/>
          </a:xfrm>
          <a:prstGeom prst="rect">
            <a:avLst/>
          </a:prstGeom>
          <a:noFill/>
          <a:ln/>
        </p:spPr>
        <p:txBody>
          <a:bodyPr wrap="none" lIns="0" tIns="0" rIns="0" bIns="0" rtlCol="0" anchor="t"/>
          <a:lstStyle/>
          <a:p>
            <a:pPr marL="0" indent="0">
              <a:lnSpc>
                <a:spcPts val="2300"/>
              </a:lnSpc>
              <a:buNone/>
            </a:pPr>
            <a:r>
              <a:rPr lang="en-US" sz="1850" b="1" dirty="0">
                <a:solidFill>
                  <a:srgbClr val="404155"/>
                </a:solidFill>
                <a:latin typeface="Crimson Pro Semi Bold" panose="020B0604020202020204" charset="-94"/>
                <a:ea typeface="Corben" pitchFamily="34" charset="-122"/>
                <a:cs typeface="Corben" pitchFamily="34" charset="-120"/>
              </a:rPr>
              <a:t>Veri Dönüşümleri</a:t>
            </a:r>
            <a:endParaRPr lang="en-US" sz="1850" b="1" dirty="0">
              <a:latin typeface="Crimson Pro Semi Bold" panose="020B0604020202020204" charset="-94"/>
            </a:endParaRPr>
          </a:p>
        </p:txBody>
      </p:sp>
      <p:sp>
        <p:nvSpPr>
          <p:cNvPr id="13" name="Text 10"/>
          <p:cNvSpPr/>
          <p:nvPr/>
        </p:nvSpPr>
        <p:spPr>
          <a:xfrm>
            <a:off x="6344007" y="7331507"/>
            <a:ext cx="7428786" cy="302300"/>
          </a:xfrm>
          <a:prstGeom prst="rect">
            <a:avLst/>
          </a:prstGeom>
          <a:noFill/>
          <a:ln/>
        </p:spPr>
        <p:txBody>
          <a:bodyPr wrap="none" lIns="0" tIns="0" rIns="0" bIns="0" rtlCol="0" anchor="t"/>
          <a:lstStyle/>
          <a:p>
            <a:pPr marL="0" indent="0">
              <a:lnSpc>
                <a:spcPts val="2350"/>
              </a:lnSpc>
              <a:buNone/>
            </a:pPr>
            <a:r>
              <a:rPr lang="en-US" dirty="0">
                <a:solidFill>
                  <a:srgbClr val="404155"/>
                </a:solidFill>
                <a:latin typeface="Crimson Pro Semi Bold" panose="020B0604020202020204" charset="-94"/>
                <a:ea typeface="Nobile" pitchFamily="34" charset="-122"/>
                <a:cs typeface="Nobile" pitchFamily="34" charset="-120"/>
              </a:rPr>
              <a:t>Uç değerlerin etkisini minimize etmek için veri dönüşümleri yapılabilir.</a:t>
            </a:r>
            <a:endParaRPr lang="en-US" dirty="0">
              <a:latin typeface="Crimson Pro Semi Bold" panose="020B0604020202020204" charset="-9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1963698"/>
            <a:ext cx="6172200" cy="771525"/>
          </a:xfrm>
          <a:prstGeom prst="rect">
            <a:avLst/>
          </a:prstGeom>
          <a:noFill/>
          <a:ln/>
        </p:spPr>
        <p:txBody>
          <a:bodyPr wrap="none" lIns="0" tIns="0" rIns="0" bIns="0" rtlCol="0" anchor="t"/>
          <a:lstStyle/>
          <a:p>
            <a:pPr marL="0" indent="0">
              <a:lnSpc>
                <a:spcPts val="6050"/>
              </a:lnSpc>
              <a:buNone/>
            </a:pPr>
            <a:r>
              <a:rPr lang="en-US" sz="4850" dirty="0">
                <a:solidFill>
                  <a:srgbClr val="152D47"/>
                </a:solidFill>
                <a:latin typeface="Crimson Pro Semi Bold" panose="020B0604020202020204" charset="-94"/>
                <a:ea typeface="Crimson Pro Semi Bold" pitchFamily="34" charset="-122"/>
                <a:cs typeface="Crimson Pro Semi Bold" pitchFamily="34" charset="-120"/>
              </a:rPr>
              <a:t>Box Plot Grafikleri</a:t>
            </a:r>
            <a:endParaRPr lang="en-US" sz="4850" dirty="0">
              <a:latin typeface="Crimson Pro Semi Bold" panose="020B0604020202020204" charset="-94"/>
            </a:endParaRPr>
          </a:p>
        </p:txBody>
      </p:sp>
      <p:sp>
        <p:nvSpPr>
          <p:cNvPr id="4" name="Text 1"/>
          <p:cNvSpPr/>
          <p:nvPr/>
        </p:nvSpPr>
        <p:spPr>
          <a:xfrm>
            <a:off x="6350437" y="3105507"/>
            <a:ext cx="7415927" cy="3160395"/>
          </a:xfrm>
          <a:prstGeom prst="rect">
            <a:avLst/>
          </a:prstGeom>
          <a:noFill/>
          <a:ln/>
        </p:spPr>
        <p:txBody>
          <a:bodyPr wrap="square" lIns="0" tIns="0" rIns="0" bIns="0" rtlCol="0" anchor="t"/>
          <a:lstStyle/>
          <a:p>
            <a:pPr marL="0" indent="0">
              <a:lnSpc>
                <a:spcPts val="3100"/>
              </a:lnSpc>
              <a:buNone/>
            </a:pPr>
            <a:r>
              <a:rPr lang="en-US" sz="1900" dirty="0">
                <a:solidFill>
                  <a:srgbClr val="4C4C4D"/>
                </a:solidFill>
                <a:latin typeface="Crimson Pro Semi Bold" panose="020B0604020202020204" charset="-94"/>
                <a:ea typeface="Heebo" pitchFamily="34" charset="-122"/>
                <a:cs typeface="Heebo" pitchFamily="34" charset="-120"/>
              </a:rPr>
              <a:t>Box plot grafiklerinden elde edilen bulgular, veri setinde bazı uç değerlerin var olduğunu ortaya koymaktadır. Özellikle "alkol" ve "sülfatlar" özniteliklerinde tespit edilen bu uç değerler, model performansını olumsuz etkileyebilir. Bu tür uç değerlerin modele dahil edilip edilmeyeceği veya bu değerlere yönelik veri dönüşümleri (örneğin, logaritmik dönüşüm) yapılması gerektiği değerlendirilmelidir. Modelin performansını artırmak için uç değerlerin etkisini minimize etmek önemlidir.</a:t>
            </a:r>
            <a:endParaRPr lang="en-US" sz="1900" dirty="0">
              <a:latin typeface="Crimson Pro Semi Bold" panose="020B0604020202020204" charset="-9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2123" y="624007"/>
            <a:ext cx="7559754" cy="1414701"/>
          </a:xfrm>
          <a:prstGeom prst="rect">
            <a:avLst/>
          </a:prstGeom>
          <a:noFill/>
          <a:ln/>
        </p:spPr>
        <p:txBody>
          <a:bodyPr wrap="square" lIns="0" tIns="0" rIns="0" bIns="0" rtlCol="0" anchor="t"/>
          <a:lstStyle/>
          <a:p>
            <a:pPr marL="0" indent="0">
              <a:lnSpc>
                <a:spcPts val="5550"/>
              </a:lnSpc>
              <a:buNone/>
            </a:pPr>
            <a:r>
              <a:rPr lang="en-US" sz="4450" dirty="0">
                <a:solidFill>
                  <a:srgbClr val="1B1B27"/>
                </a:solidFill>
                <a:latin typeface="Crimson Pro Semi Bold" panose="020B0604020202020204" charset="-94"/>
                <a:ea typeface="Corben" pitchFamily="34" charset="-122"/>
                <a:cs typeface="Corben" pitchFamily="34" charset="-120"/>
              </a:rPr>
              <a:t>Özniteliklerin Histogram Grafikleri</a:t>
            </a:r>
            <a:endParaRPr lang="en-US" sz="4450" dirty="0">
              <a:latin typeface="Crimson Pro Semi Bold" panose="020B0604020202020204" charset="-94"/>
            </a:endParaRPr>
          </a:p>
        </p:txBody>
      </p:sp>
      <p:sp>
        <p:nvSpPr>
          <p:cNvPr id="4" name="Text 1"/>
          <p:cNvSpPr/>
          <p:nvPr/>
        </p:nvSpPr>
        <p:spPr>
          <a:xfrm>
            <a:off x="792123" y="2378154"/>
            <a:ext cx="7559754" cy="1810345"/>
          </a:xfrm>
          <a:prstGeom prst="rect">
            <a:avLst/>
          </a:prstGeom>
          <a:noFill/>
          <a:ln/>
        </p:spPr>
        <p:txBody>
          <a:bodyPr wrap="square" lIns="0" tIns="0" rIns="0" bIns="0" rtlCol="0" anchor="t"/>
          <a:lstStyle/>
          <a:p>
            <a:pPr marL="0" indent="0">
              <a:lnSpc>
                <a:spcPts val="2850"/>
              </a:lnSpc>
              <a:buNone/>
            </a:pPr>
            <a:r>
              <a:rPr lang="en-US" sz="1900" dirty="0">
                <a:solidFill>
                  <a:srgbClr val="404155"/>
                </a:solidFill>
                <a:latin typeface="Crimson Pro Semi Bold" panose="020B0604020202020204" charset="-94"/>
                <a:ea typeface="Nobile" pitchFamily="34" charset="-122"/>
                <a:cs typeface="Heebo" pitchFamily="2" charset="-79"/>
              </a:rPr>
              <a:t>Özniteliklerin histogram grafikleri çizilmiş ve her bir özniteliğin veri setindeki dağılımı incelenmiştir. Histogram grafikleri, veri setindeki değerlerin nasıl dağıldığını görmek için kullanılır. Özellikle alkol ve asidite gibi özniteliklerin normal dağılımdan sapmaları analiz edilmiştir.</a:t>
            </a:r>
            <a:endParaRPr lang="en-US" sz="1900" dirty="0">
              <a:latin typeface="Crimson Pro Semi Bold" panose="020B0604020202020204" charset="-94"/>
              <a:cs typeface="Heebo" pitchFamily="2" charset="-79"/>
            </a:endParaRPr>
          </a:p>
        </p:txBody>
      </p:sp>
      <p:sp>
        <p:nvSpPr>
          <p:cNvPr id="5" name="Shape 2"/>
          <p:cNvSpPr/>
          <p:nvPr/>
        </p:nvSpPr>
        <p:spPr>
          <a:xfrm>
            <a:off x="792123" y="4697611"/>
            <a:ext cx="509230" cy="509230"/>
          </a:xfrm>
          <a:prstGeom prst="roundRect">
            <a:avLst>
              <a:gd name="adj" fmla="val 18669"/>
            </a:avLst>
          </a:prstGeom>
          <a:solidFill>
            <a:srgbClr val="D2D9F9"/>
          </a:solidFill>
          <a:ln w="7620">
            <a:solidFill>
              <a:srgbClr val="B8BFDF"/>
            </a:solidFill>
            <a:prstDash val="solid"/>
          </a:ln>
        </p:spPr>
        <p:txBody>
          <a:bodyPr/>
          <a:lstStyle/>
          <a:p>
            <a:endParaRPr lang="tr-TR">
              <a:latin typeface="Crimson Pro Semi Bold" panose="020B0604020202020204" charset="-94"/>
            </a:endParaRPr>
          </a:p>
        </p:txBody>
      </p:sp>
      <p:sp>
        <p:nvSpPr>
          <p:cNvPr id="6" name="Text 3"/>
          <p:cNvSpPr/>
          <p:nvPr/>
        </p:nvSpPr>
        <p:spPr>
          <a:xfrm>
            <a:off x="996553" y="4782383"/>
            <a:ext cx="100370" cy="339566"/>
          </a:xfrm>
          <a:prstGeom prst="rect">
            <a:avLst/>
          </a:prstGeom>
          <a:noFill/>
          <a:ln/>
        </p:spPr>
        <p:txBody>
          <a:bodyPr wrap="none" lIns="0" tIns="0" rIns="0" bIns="0" rtlCol="0" anchor="t"/>
          <a:lstStyle/>
          <a:p>
            <a:pPr marL="0" indent="0" algn="ctr">
              <a:lnSpc>
                <a:spcPts val="2650"/>
              </a:lnSpc>
              <a:buNone/>
            </a:pPr>
            <a:r>
              <a:rPr lang="en-US" sz="2650" dirty="0">
                <a:solidFill>
                  <a:srgbClr val="404155"/>
                </a:solidFill>
                <a:latin typeface="Crimson Pro Semi Bold" panose="020B0604020202020204" charset="-94"/>
                <a:ea typeface="Corben" pitchFamily="34" charset="-122"/>
                <a:cs typeface="Corben" pitchFamily="34" charset="-120"/>
              </a:rPr>
              <a:t>1</a:t>
            </a:r>
            <a:endParaRPr lang="en-US" sz="2650" dirty="0">
              <a:latin typeface="Crimson Pro Semi Bold" panose="020B0604020202020204" charset="-94"/>
            </a:endParaRPr>
          </a:p>
        </p:txBody>
      </p:sp>
      <p:sp>
        <p:nvSpPr>
          <p:cNvPr id="7" name="Text 4"/>
          <p:cNvSpPr/>
          <p:nvPr/>
        </p:nvSpPr>
        <p:spPr>
          <a:xfrm>
            <a:off x="1527691" y="4697611"/>
            <a:ext cx="2829282" cy="353616"/>
          </a:xfrm>
          <a:prstGeom prst="rect">
            <a:avLst/>
          </a:prstGeom>
          <a:noFill/>
          <a:ln/>
        </p:spPr>
        <p:txBody>
          <a:bodyPr wrap="none" lIns="0" tIns="0" rIns="0" bIns="0" rtlCol="0" anchor="t"/>
          <a:lstStyle/>
          <a:p>
            <a:pPr marL="0" indent="0">
              <a:lnSpc>
                <a:spcPts val="2750"/>
              </a:lnSpc>
              <a:buNone/>
            </a:pPr>
            <a:r>
              <a:rPr lang="en-US" sz="2200" b="1" dirty="0">
                <a:solidFill>
                  <a:srgbClr val="404155"/>
                </a:solidFill>
                <a:latin typeface="Crimson Pro Semi Bold" panose="020B0604020202020204" charset="-94"/>
                <a:ea typeface="Corben" pitchFamily="34" charset="-122"/>
                <a:cs typeface="Heebo" pitchFamily="2" charset="-79"/>
              </a:rPr>
              <a:t>Dağılım Analizi</a:t>
            </a:r>
            <a:endParaRPr lang="en-US" sz="2200" b="1" dirty="0">
              <a:latin typeface="Crimson Pro Semi Bold" panose="020B0604020202020204" charset="-94"/>
              <a:cs typeface="Heebo" pitchFamily="2" charset="-79"/>
            </a:endParaRPr>
          </a:p>
        </p:txBody>
      </p:sp>
      <p:sp>
        <p:nvSpPr>
          <p:cNvPr id="8" name="Text 5"/>
          <p:cNvSpPr/>
          <p:nvPr/>
        </p:nvSpPr>
        <p:spPr>
          <a:xfrm>
            <a:off x="1527691" y="5186958"/>
            <a:ext cx="6824186" cy="724138"/>
          </a:xfrm>
          <a:prstGeom prst="rect">
            <a:avLst/>
          </a:prstGeom>
          <a:noFill/>
          <a:ln/>
        </p:spPr>
        <p:txBody>
          <a:bodyPr wrap="square" lIns="0" tIns="0" rIns="0" bIns="0" rtlCol="0" anchor="t"/>
          <a:lstStyle/>
          <a:p>
            <a:pPr marL="0" indent="0">
              <a:lnSpc>
                <a:spcPts val="2850"/>
              </a:lnSpc>
              <a:buNone/>
            </a:pPr>
            <a:r>
              <a:rPr lang="en-US" dirty="0">
                <a:solidFill>
                  <a:srgbClr val="404155"/>
                </a:solidFill>
                <a:latin typeface="Crimson Pro Semi Bold" panose="020B0604020202020204" charset="-94"/>
                <a:ea typeface="Nobile" pitchFamily="34" charset="-122"/>
                <a:cs typeface="Heebo" pitchFamily="2" charset="-79"/>
              </a:rPr>
              <a:t>Histogram grafikleri, veri setindeki değerlerin nasıl dağıldığını gösterir.</a:t>
            </a:r>
            <a:endParaRPr lang="en-US" dirty="0">
              <a:latin typeface="Crimson Pro Semi Bold" panose="020B0604020202020204" charset="-94"/>
              <a:cs typeface="Heebo" pitchFamily="2" charset="-79"/>
            </a:endParaRPr>
          </a:p>
        </p:txBody>
      </p:sp>
      <p:sp>
        <p:nvSpPr>
          <p:cNvPr id="9" name="Shape 6"/>
          <p:cNvSpPr/>
          <p:nvPr/>
        </p:nvSpPr>
        <p:spPr>
          <a:xfrm>
            <a:off x="792123" y="6391989"/>
            <a:ext cx="509230" cy="509230"/>
          </a:xfrm>
          <a:prstGeom prst="roundRect">
            <a:avLst>
              <a:gd name="adj" fmla="val 18669"/>
            </a:avLst>
          </a:prstGeom>
          <a:solidFill>
            <a:srgbClr val="D2D9F9"/>
          </a:solidFill>
          <a:ln w="7620">
            <a:solidFill>
              <a:srgbClr val="B8BFDF"/>
            </a:solidFill>
            <a:prstDash val="solid"/>
          </a:ln>
        </p:spPr>
        <p:txBody>
          <a:bodyPr/>
          <a:lstStyle/>
          <a:p>
            <a:endParaRPr lang="tr-TR">
              <a:latin typeface="Crimson Pro Semi Bold" panose="020B0604020202020204" charset="-94"/>
            </a:endParaRPr>
          </a:p>
        </p:txBody>
      </p:sp>
      <p:sp>
        <p:nvSpPr>
          <p:cNvPr id="10" name="Text 7"/>
          <p:cNvSpPr/>
          <p:nvPr/>
        </p:nvSpPr>
        <p:spPr>
          <a:xfrm>
            <a:off x="958215" y="6476762"/>
            <a:ext cx="177046" cy="339566"/>
          </a:xfrm>
          <a:prstGeom prst="rect">
            <a:avLst/>
          </a:prstGeom>
          <a:noFill/>
          <a:ln/>
        </p:spPr>
        <p:txBody>
          <a:bodyPr wrap="none" lIns="0" tIns="0" rIns="0" bIns="0" rtlCol="0" anchor="t"/>
          <a:lstStyle/>
          <a:p>
            <a:pPr marL="0" indent="0" algn="ctr">
              <a:lnSpc>
                <a:spcPts val="2650"/>
              </a:lnSpc>
              <a:buNone/>
            </a:pPr>
            <a:r>
              <a:rPr lang="en-US" sz="2650" dirty="0">
                <a:solidFill>
                  <a:srgbClr val="404155"/>
                </a:solidFill>
                <a:latin typeface="Crimson Pro Semi Bold" panose="020B0604020202020204" charset="-94"/>
                <a:ea typeface="Corben" pitchFamily="34" charset="-122"/>
                <a:cs typeface="Corben" pitchFamily="34" charset="-120"/>
              </a:rPr>
              <a:t>2</a:t>
            </a:r>
            <a:endParaRPr lang="en-US" sz="2650" dirty="0">
              <a:latin typeface="Crimson Pro Semi Bold" panose="020B0604020202020204" charset="-94"/>
            </a:endParaRPr>
          </a:p>
        </p:txBody>
      </p:sp>
      <p:sp>
        <p:nvSpPr>
          <p:cNvPr id="11" name="Text 8"/>
          <p:cNvSpPr/>
          <p:nvPr/>
        </p:nvSpPr>
        <p:spPr>
          <a:xfrm>
            <a:off x="1527691" y="6391989"/>
            <a:ext cx="2829282" cy="353616"/>
          </a:xfrm>
          <a:prstGeom prst="rect">
            <a:avLst/>
          </a:prstGeom>
          <a:noFill/>
          <a:ln/>
        </p:spPr>
        <p:txBody>
          <a:bodyPr wrap="none" lIns="0" tIns="0" rIns="0" bIns="0" rtlCol="0" anchor="t"/>
          <a:lstStyle/>
          <a:p>
            <a:pPr marL="0" indent="0">
              <a:lnSpc>
                <a:spcPts val="2750"/>
              </a:lnSpc>
              <a:buNone/>
            </a:pPr>
            <a:r>
              <a:rPr lang="en-US" sz="2200" b="1" dirty="0">
                <a:solidFill>
                  <a:srgbClr val="404155"/>
                </a:solidFill>
                <a:latin typeface="Crimson Pro Semi Bold" panose="020B0604020202020204" charset="-94"/>
                <a:ea typeface="Corben" pitchFamily="34" charset="-122"/>
                <a:cs typeface="Corben" pitchFamily="34" charset="-120"/>
              </a:rPr>
              <a:t>Normal </a:t>
            </a:r>
            <a:r>
              <a:rPr lang="en-US" sz="2200" b="1" dirty="0">
                <a:solidFill>
                  <a:srgbClr val="404155"/>
                </a:solidFill>
                <a:latin typeface="Crimson Pro Semi Bold" panose="020B0604020202020204" charset="-94"/>
                <a:ea typeface="Corben" pitchFamily="34" charset="-122"/>
                <a:cs typeface="Heebo" pitchFamily="2" charset="-79"/>
              </a:rPr>
              <a:t>Dağılım</a:t>
            </a:r>
            <a:endParaRPr lang="en-US" sz="2200" b="1" dirty="0">
              <a:latin typeface="Crimson Pro Semi Bold" panose="020B0604020202020204" charset="-94"/>
              <a:cs typeface="Heebo" pitchFamily="2" charset="-79"/>
            </a:endParaRPr>
          </a:p>
        </p:txBody>
      </p:sp>
      <p:sp>
        <p:nvSpPr>
          <p:cNvPr id="12" name="Text 9"/>
          <p:cNvSpPr/>
          <p:nvPr/>
        </p:nvSpPr>
        <p:spPr>
          <a:xfrm>
            <a:off x="1527691" y="6881336"/>
            <a:ext cx="6824186" cy="724138"/>
          </a:xfrm>
          <a:prstGeom prst="rect">
            <a:avLst/>
          </a:prstGeom>
          <a:noFill/>
          <a:ln/>
        </p:spPr>
        <p:txBody>
          <a:bodyPr wrap="square" lIns="0" tIns="0" rIns="0" bIns="0" rtlCol="0" anchor="t"/>
          <a:lstStyle/>
          <a:p>
            <a:pPr marL="0" indent="0">
              <a:lnSpc>
                <a:spcPts val="2850"/>
              </a:lnSpc>
              <a:buNone/>
            </a:pPr>
            <a:r>
              <a:rPr lang="en-US" dirty="0">
                <a:solidFill>
                  <a:srgbClr val="404155"/>
                </a:solidFill>
                <a:latin typeface="Crimson Pro Semi Bold" panose="020B0604020202020204" charset="-94"/>
                <a:ea typeface="Nobile" pitchFamily="34" charset="-122"/>
                <a:cs typeface="Heebo" pitchFamily="2" charset="-79"/>
              </a:rPr>
              <a:t>Alkol ve asidite gibi özniteliklerin normal dağılımdan sapmaları incelenmiştir.</a:t>
            </a:r>
            <a:endParaRPr lang="en-US" dirty="0">
              <a:latin typeface="Crimson Pro Semi Bold" panose="020B0604020202020204" charset="-94"/>
              <a:cs typeface="Heebo" pitchFamily="2" charset="-79"/>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name="Slide 10">
    <p:spTree>
      <p:nvGrpSpPr>
        <p:cNvPr id="1" name=""/>
        <p:cNvGrpSpPr/>
        <p:nvPr/>
      </p:nvGrpSpPr>
      <p:grpSpPr>
        <a:xfrm>
          <a:off x="0" y="0"/>
          <a:ext cx="0" cy="0"/>
          <a:chOff x="0" y="0"/>
          <a:chExt cx="0" cy="0"/>
        </a:xfrm>
      </p:grpSpPr>
      <p:sp>
        <p:nvSpPr>
          <p:cNvPr id="3" name="Text 0"/>
          <p:cNvSpPr/>
          <p:nvPr/>
        </p:nvSpPr>
        <p:spPr>
          <a:xfrm>
            <a:off x="878847" y="802719"/>
            <a:ext cx="7566779" cy="426958"/>
          </a:xfrm>
          <a:prstGeom prst="rect">
            <a:avLst/>
          </a:prstGeom>
          <a:noFill/>
          <a:ln/>
        </p:spPr>
        <p:txBody>
          <a:bodyPr wrap="none" lIns="0" tIns="0" rIns="0" bIns="0" rtlCol="0" anchor="t"/>
          <a:lstStyle/>
          <a:p>
            <a:pPr marL="0" indent="0">
              <a:lnSpc>
                <a:spcPts val="3350"/>
              </a:lnSpc>
              <a:buNone/>
            </a:pPr>
            <a:r>
              <a:rPr lang="en-US" sz="2650" b="1" dirty="0">
                <a:solidFill>
                  <a:srgbClr val="152D47"/>
                </a:solidFill>
                <a:latin typeface="Crimson Pro Semi Bold" panose="020B0604020202020204" charset="-94"/>
                <a:ea typeface="Crimson Pro Semi Bold" pitchFamily="34" charset="-122"/>
                <a:cs typeface="Crimson Pro Semi Bold" pitchFamily="34" charset="-120"/>
              </a:rPr>
              <a:t>Scatter Plot ile Özniteliklerin Sınıf Ayrımını Gösterme</a:t>
            </a:r>
            <a:endParaRPr lang="en-US" sz="2650" b="1" dirty="0">
              <a:latin typeface="Crimson Pro Semi Bold" panose="020B0604020202020204" charset="-94"/>
            </a:endParaRPr>
          </a:p>
        </p:txBody>
      </p:sp>
      <p:sp>
        <p:nvSpPr>
          <p:cNvPr id="5" name="Text 1"/>
          <p:cNvSpPr/>
          <p:nvPr/>
        </p:nvSpPr>
        <p:spPr>
          <a:xfrm>
            <a:off x="478155" y="9349026"/>
            <a:ext cx="8187690" cy="437198"/>
          </a:xfrm>
          <a:prstGeom prst="rect">
            <a:avLst/>
          </a:prstGeom>
          <a:noFill/>
          <a:ln/>
        </p:spPr>
        <p:txBody>
          <a:bodyPr wrap="square" lIns="0" tIns="0" rIns="0" bIns="0" rtlCol="0" anchor="t"/>
          <a:lstStyle/>
          <a:p>
            <a:pPr marL="0" indent="0">
              <a:lnSpc>
                <a:spcPts val="1700"/>
              </a:lnSpc>
              <a:buNone/>
            </a:pPr>
            <a:r>
              <a:rPr lang="en-US" sz="1050" dirty="0">
                <a:solidFill>
                  <a:srgbClr val="4C4C4D"/>
                </a:solidFill>
                <a:latin typeface="Crimson Pro Semi Bold" panose="020B0604020202020204" charset="-94"/>
                <a:ea typeface="Heebo" pitchFamily="34" charset="-122"/>
                <a:cs typeface="Heebo" pitchFamily="34" charset="-120"/>
              </a:rPr>
              <a:t>Scatter plot grafikleri, özniteliklerin birbirleriyle olan ilişkisini incelemek için kullanılmıştır. Özellikle alkol ile kalite arasındaki ilişki dikkat çekicidir. Alkol oranı arttıkça kalite puanlarının da arttığı gözlemlenmiştir. Aşağıda bu grafikle ilgili bir örnek yer almaktadır.</a:t>
            </a:r>
            <a:endParaRPr lang="en-US" sz="1050" dirty="0">
              <a:latin typeface="Crimson Pro Semi Bold" panose="020B0604020202020204" charset="-94"/>
            </a:endParaRPr>
          </a:p>
        </p:txBody>
      </p:sp>
      <p:sp>
        <p:nvSpPr>
          <p:cNvPr id="6" name="Text 1">
            <a:extLst>
              <a:ext uri="{FF2B5EF4-FFF2-40B4-BE49-F238E27FC236}">
                <a16:creationId xmlns:a16="http://schemas.microsoft.com/office/drawing/2014/main" id="{6B373C91-54DD-63C3-89BE-79655D33CD33}"/>
              </a:ext>
            </a:extLst>
          </p:cNvPr>
          <p:cNvSpPr/>
          <p:nvPr/>
        </p:nvSpPr>
        <p:spPr>
          <a:xfrm>
            <a:off x="885872" y="1710334"/>
            <a:ext cx="7559754" cy="1810345"/>
          </a:xfrm>
          <a:prstGeom prst="rect">
            <a:avLst/>
          </a:prstGeom>
          <a:noFill/>
          <a:ln/>
        </p:spPr>
        <p:txBody>
          <a:bodyPr wrap="square" lIns="0" tIns="0" rIns="0" bIns="0" rtlCol="0" anchor="t"/>
          <a:lstStyle/>
          <a:p>
            <a:r>
              <a:rPr lang="tr-TR" sz="1900" dirty="0" err="1">
                <a:latin typeface="Crimson Pro Semi Bold" panose="020B0604020202020204" charset="-94"/>
                <a:cs typeface="Heebo" pitchFamily="2" charset="-79"/>
              </a:rPr>
              <a:t>Scatter</a:t>
            </a:r>
            <a:r>
              <a:rPr lang="tr-TR" sz="1900" dirty="0">
                <a:latin typeface="Crimson Pro Semi Bold" panose="020B0604020202020204" charset="-94"/>
                <a:cs typeface="Heebo" pitchFamily="2" charset="-79"/>
              </a:rPr>
              <a:t> </a:t>
            </a:r>
            <a:r>
              <a:rPr lang="tr-TR" sz="1900" dirty="0" err="1">
                <a:latin typeface="Crimson Pro Semi Bold" panose="020B0604020202020204" charset="-94"/>
                <a:cs typeface="Heebo" pitchFamily="2" charset="-79"/>
              </a:rPr>
              <a:t>plot</a:t>
            </a:r>
            <a:r>
              <a:rPr lang="tr-TR" sz="1900" dirty="0">
                <a:latin typeface="Crimson Pro Semi Bold" panose="020B0604020202020204" charset="-94"/>
                <a:cs typeface="Heebo" pitchFamily="2" charset="-79"/>
              </a:rPr>
              <a:t>, farklı öznitelikler arasındaki sınıf ayrımını görselleştirmek için kullanışlı bir araçtır. Örneğin, '</a:t>
            </a:r>
            <a:r>
              <a:rPr lang="tr-TR" sz="1900" dirty="0" err="1">
                <a:latin typeface="Crimson Pro Semi Bold" panose="020B0604020202020204" charset="-94"/>
                <a:cs typeface="Heebo" pitchFamily="2" charset="-79"/>
              </a:rPr>
              <a:t>alcohol</a:t>
            </a:r>
            <a:r>
              <a:rPr lang="tr-TR" sz="1900" dirty="0">
                <a:latin typeface="Crimson Pro Semi Bold" panose="020B0604020202020204" charset="-94"/>
                <a:cs typeface="Heebo" pitchFamily="2" charset="-79"/>
              </a:rPr>
              <a:t>' ve '</a:t>
            </a:r>
            <a:r>
              <a:rPr lang="tr-TR" sz="1900" dirty="0" err="1">
                <a:latin typeface="Crimson Pro Semi Bold" panose="020B0604020202020204" charset="-94"/>
                <a:cs typeface="Heebo" pitchFamily="2" charset="-79"/>
              </a:rPr>
              <a:t>quality</a:t>
            </a:r>
            <a:r>
              <a:rPr lang="tr-TR" sz="1900" dirty="0">
                <a:latin typeface="Crimson Pro Semi Bold" panose="020B0604020202020204" charset="-94"/>
                <a:cs typeface="Heebo" pitchFamily="2" charset="-79"/>
              </a:rPr>
              <a:t>' öznitelikleri arasındaki ilişkiyi incelemek için </a:t>
            </a:r>
            <a:r>
              <a:rPr lang="tr-TR" sz="1900" dirty="0" err="1">
                <a:latin typeface="Crimson Pro Semi Bold" panose="020B0604020202020204" charset="-94"/>
                <a:cs typeface="Heebo" pitchFamily="2" charset="-79"/>
              </a:rPr>
              <a:t>scatter</a:t>
            </a:r>
            <a:r>
              <a:rPr lang="tr-TR" sz="1900" dirty="0">
                <a:latin typeface="Crimson Pro Semi Bold" panose="020B0604020202020204" charset="-94"/>
                <a:cs typeface="Heebo" pitchFamily="2" charset="-79"/>
              </a:rPr>
              <a:t> </a:t>
            </a:r>
            <a:r>
              <a:rPr lang="tr-TR" sz="1900" dirty="0" err="1">
                <a:latin typeface="Crimson Pro Semi Bold" panose="020B0604020202020204" charset="-94"/>
                <a:cs typeface="Heebo" pitchFamily="2" charset="-79"/>
              </a:rPr>
              <a:t>plot</a:t>
            </a:r>
            <a:r>
              <a:rPr lang="tr-TR" sz="1900" dirty="0">
                <a:latin typeface="Crimson Pro Semi Bold" panose="020B0604020202020204" charset="-94"/>
                <a:cs typeface="Heebo" pitchFamily="2" charset="-79"/>
              </a:rPr>
              <a:t> kullanabiliriz. Bu, şarabın alkol içeriği ile kalitesi arasındaki ilişkinin görsel bir temsilini sağlar.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F169F8A-1E8B-E345-8140-C1FD15F86841}"/>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BD8BC460-1CCD-6C34-E1E1-FD023BCCB440}"/>
              </a:ext>
            </a:extLst>
          </p:cNvPr>
          <p:cNvPicPr>
            <a:picLocks noChangeAspect="1"/>
          </p:cNvPicPr>
          <p:nvPr/>
        </p:nvPicPr>
        <p:blipFill>
          <a:blip r:embed="rId3"/>
          <a:stretch>
            <a:fillRect/>
          </a:stretch>
        </p:blipFill>
        <p:spPr>
          <a:xfrm>
            <a:off x="9144000" y="0"/>
            <a:ext cx="5486400" cy="10161984"/>
          </a:xfrm>
          <a:prstGeom prst="rect">
            <a:avLst/>
          </a:prstGeom>
        </p:spPr>
      </p:pic>
      <p:sp>
        <p:nvSpPr>
          <p:cNvPr id="3" name="Text 0">
            <a:extLst>
              <a:ext uri="{FF2B5EF4-FFF2-40B4-BE49-F238E27FC236}">
                <a16:creationId xmlns:a16="http://schemas.microsoft.com/office/drawing/2014/main" id="{05219F3A-3251-14D5-9223-E48E1103C5ED}"/>
              </a:ext>
            </a:extLst>
          </p:cNvPr>
          <p:cNvSpPr/>
          <p:nvPr/>
        </p:nvSpPr>
        <p:spPr>
          <a:xfrm>
            <a:off x="478155" y="375761"/>
            <a:ext cx="7566779" cy="426958"/>
          </a:xfrm>
          <a:prstGeom prst="rect">
            <a:avLst/>
          </a:prstGeom>
          <a:noFill/>
          <a:ln/>
        </p:spPr>
        <p:txBody>
          <a:bodyPr wrap="none" lIns="0" tIns="0" rIns="0" bIns="0" rtlCol="0" anchor="t"/>
          <a:lstStyle/>
          <a:p>
            <a:pPr marL="0" indent="0">
              <a:lnSpc>
                <a:spcPts val="3350"/>
              </a:lnSpc>
              <a:buNone/>
            </a:pPr>
            <a:r>
              <a:rPr lang="en-US" sz="2650" b="1" dirty="0">
                <a:solidFill>
                  <a:srgbClr val="152D47"/>
                </a:solidFill>
                <a:latin typeface="Crimson Pro Semi Bold" panose="020B0604020202020204" charset="-94"/>
                <a:ea typeface="Crimson Pro Semi Bold" pitchFamily="34" charset="-122"/>
                <a:cs typeface="Crimson Pro Semi Bold" pitchFamily="34" charset="-120"/>
              </a:rPr>
              <a:t>Scatter Plot ile Özniteliklerin Sınıf Ayrımını Gösterme</a:t>
            </a:r>
            <a:endParaRPr lang="en-US" sz="2650" b="1" dirty="0">
              <a:latin typeface="Crimson Pro Semi Bold" panose="020B0604020202020204" charset="-94"/>
            </a:endParaRPr>
          </a:p>
        </p:txBody>
      </p:sp>
      <p:pic>
        <p:nvPicPr>
          <p:cNvPr id="4" name="Image 1" descr="preencoded.png">
            <a:extLst>
              <a:ext uri="{FF2B5EF4-FFF2-40B4-BE49-F238E27FC236}">
                <a16:creationId xmlns:a16="http://schemas.microsoft.com/office/drawing/2014/main" id="{CACCEE82-74BE-C962-52CE-8199EC009B6D}"/>
              </a:ext>
            </a:extLst>
          </p:cNvPr>
          <p:cNvPicPr>
            <a:picLocks noChangeAspect="1"/>
          </p:cNvPicPr>
          <p:nvPr/>
        </p:nvPicPr>
        <p:blipFill>
          <a:blip r:embed="rId4"/>
          <a:stretch>
            <a:fillRect/>
          </a:stretch>
        </p:blipFill>
        <p:spPr>
          <a:xfrm>
            <a:off x="478155" y="1007626"/>
            <a:ext cx="8187690" cy="8187690"/>
          </a:xfrm>
          <a:prstGeom prst="rect">
            <a:avLst/>
          </a:prstGeom>
        </p:spPr>
      </p:pic>
      <p:sp>
        <p:nvSpPr>
          <p:cNvPr id="5" name="Text 1">
            <a:extLst>
              <a:ext uri="{FF2B5EF4-FFF2-40B4-BE49-F238E27FC236}">
                <a16:creationId xmlns:a16="http://schemas.microsoft.com/office/drawing/2014/main" id="{635C9DDB-BC0B-F9C1-BDB9-CE04C2D150B9}"/>
              </a:ext>
            </a:extLst>
          </p:cNvPr>
          <p:cNvSpPr/>
          <p:nvPr/>
        </p:nvSpPr>
        <p:spPr>
          <a:xfrm>
            <a:off x="478155" y="9349026"/>
            <a:ext cx="8187690" cy="437198"/>
          </a:xfrm>
          <a:prstGeom prst="rect">
            <a:avLst/>
          </a:prstGeom>
          <a:noFill/>
          <a:ln/>
        </p:spPr>
        <p:txBody>
          <a:bodyPr wrap="square" lIns="0" tIns="0" rIns="0" bIns="0" rtlCol="0" anchor="t"/>
          <a:lstStyle/>
          <a:p>
            <a:pPr marL="0" indent="0">
              <a:lnSpc>
                <a:spcPts val="1700"/>
              </a:lnSpc>
              <a:buNone/>
            </a:pPr>
            <a:r>
              <a:rPr lang="en-US" sz="1050" b="1" dirty="0">
                <a:solidFill>
                  <a:srgbClr val="4C4C4D"/>
                </a:solidFill>
                <a:latin typeface="Crimson Pro Semi Bold" panose="020B0604020202020204" charset="-94"/>
                <a:ea typeface="Heebo" pitchFamily="34" charset="-122"/>
                <a:cs typeface="Heebo" pitchFamily="34" charset="-120"/>
              </a:rPr>
              <a:t>Scatter plot grafikleri, özniteliklerin birbirleriyle olan ilişkisini incelemek için kullanılmıştır. Özellikle alkol ile kalite arasındaki ilişki dikkat çekicidir. Alkol oranı arttıkça kalite puanlarının da arttığı gözlemlenmiştir. Aşağıda bu grafikle ilgili bir örnek yer almaktadır.</a:t>
            </a:r>
            <a:endParaRPr lang="en-US" sz="1050" b="1" dirty="0">
              <a:latin typeface="Crimson Pro Semi Bold" panose="020B0604020202020204" charset="-94"/>
            </a:endParaRPr>
          </a:p>
        </p:txBody>
      </p:sp>
    </p:spTree>
    <p:extLst>
      <p:ext uri="{BB962C8B-B14F-4D97-AF65-F5344CB8AC3E}">
        <p14:creationId xmlns:p14="http://schemas.microsoft.com/office/powerpoint/2010/main" val="1404650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0"/>
          <p:cNvSpPr/>
          <p:nvPr/>
        </p:nvSpPr>
        <p:spPr>
          <a:xfrm>
            <a:off x="609764" y="768198"/>
            <a:ext cx="12794456" cy="626983"/>
          </a:xfrm>
          <a:prstGeom prst="rect">
            <a:avLst/>
          </a:prstGeom>
          <a:noFill/>
          <a:ln/>
        </p:spPr>
        <p:txBody>
          <a:bodyPr wrap="none" lIns="0" tIns="0" rIns="0" bIns="0" rtlCol="0" anchor="t"/>
          <a:lstStyle/>
          <a:p>
            <a:pPr marL="0" indent="0">
              <a:lnSpc>
                <a:spcPts val="4900"/>
              </a:lnSpc>
              <a:buNone/>
            </a:pPr>
            <a:r>
              <a:rPr lang="en-US" sz="3900" b="1" dirty="0">
                <a:latin typeface="Crimson Pro Semi Bold" panose="020B0604020202020204" charset="-94"/>
                <a:ea typeface="Roboto Slab" pitchFamily="34" charset="-122"/>
                <a:cs typeface="Roboto Slab" pitchFamily="34" charset="-120"/>
              </a:rPr>
              <a:t>Violin Plot ile Sınıf Yoğunluklarının Görselleştirilmesi</a:t>
            </a:r>
            <a:endParaRPr lang="en-US" sz="3900" b="1" dirty="0">
              <a:latin typeface="Crimson Pro Semi Bold" panose="020B0604020202020204" charset="-94"/>
            </a:endParaRPr>
          </a:p>
        </p:txBody>
      </p:sp>
      <p:sp>
        <p:nvSpPr>
          <p:cNvPr id="4" name="Text 1"/>
          <p:cNvSpPr/>
          <p:nvPr/>
        </p:nvSpPr>
        <p:spPr>
          <a:xfrm>
            <a:off x="609764" y="1696052"/>
            <a:ext cx="13225939" cy="641985"/>
          </a:xfrm>
          <a:prstGeom prst="rect">
            <a:avLst/>
          </a:prstGeom>
          <a:noFill/>
          <a:ln/>
        </p:spPr>
        <p:txBody>
          <a:bodyPr wrap="square" lIns="0" tIns="0" rIns="0" bIns="0" rtlCol="0" anchor="t"/>
          <a:lstStyle/>
          <a:p>
            <a:pPr marL="0" indent="0">
              <a:lnSpc>
                <a:spcPts val="2500"/>
              </a:lnSpc>
              <a:buNone/>
            </a:pPr>
            <a:r>
              <a:rPr lang="en-US" sz="1900" dirty="0">
                <a:solidFill>
                  <a:srgbClr val="15213F"/>
                </a:solidFill>
                <a:latin typeface="Crimson Pro Semi Bold" panose="020B0604020202020204" charset="-94"/>
                <a:ea typeface="Roboto" pitchFamily="34" charset="-122"/>
                <a:cs typeface="Roboto" pitchFamily="34" charset="-120"/>
              </a:rPr>
              <a:t>Violin plot, her bir sınıfın yoğunluğunu görselleştirmek için kullanılır. Bu, bir özniteliğin farklı sınıflar üzerindeki dağılımını gösteren bir grafiktir. Örneğin, 'alcohol' özniteliğinin 'quality' sınıfları üzerindeki dağılımını incelemek için violin plot kullanabiliriz.</a:t>
            </a:r>
            <a:endParaRPr lang="en-US" sz="1900" dirty="0">
              <a:latin typeface="Crimson Pro Semi Bold" panose="020B0604020202020204" charset="-94"/>
            </a:endParaRPr>
          </a:p>
        </p:txBody>
      </p:sp>
      <p:sp>
        <p:nvSpPr>
          <p:cNvPr id="5" name="Shape 2"/>
          <p:cNvSpPr/>
          <p:nvPr/>
        </p:nvSpPr>
        <p:spPr>
          <a:xfrm>
            <a:off x="609764" y="2789284"/>
            <a:ext cx="451366" cy="451366"/>
          </a:xfrm>
          <a:prstGeom prst="roundRect">
            <a:avLst>
              <a:gd name="adj" fmla="val 6668"/>
            </a:avLst>
          </a:prstGeom>
          <a:solidFill>
            <a:srgbClr val="E9ECF2"/>
          </a:solidFill>
          <a:ln/>
        </p:spPr>
        <p:txBody>
          <a:bodyPr/>
          <a:lstStyle/>
          <a:p>
            <a:endParaRPr lang="tr-TR">
              <a:latin typeface="Crimson Pro Semi Bold" panose="020B0604020202020204" charset="-94"/>
            </a:endParaRPr>
          </a:p>
        </p:txBody>
      </p:sp>
      <p:sp>
        <p:nvSpPr>
          <p:cNvPr id="6" name="Text 3"/>
          <p:cNvSpPr/>
          <p:nvPr/>
        </p:nvSpPr>
        <p:spPr>
          <a:xfrm>
            <a:off x="773356" y="2864413"/>
            <a:ext cx="124063" cy="300990"/>
          </a:xfrm>
          <a:prstGeom prst="rect">
            <a:avLst/>
          </a:prstGeom>
          <a:noFill/>
          <a:ln/>
        </p:spPr>
        <p:txBody>
          <a:bodyPr wrap="none" lIns="0" tIns="0" rIns="0" bIns="0" rtlCol="0" anchor="t"/>
          <a:lstStyle/>
          <a:p>
            <a:pPr marL="0" indent="0" algn="ctr">
              <a:lnSpc>
                <a:spcPts val="2350"/>
              </a:lnSpc>
              <a:buNone/>
            </a:pPr>
            <a:r>
              <a:rPr lang="en-US" sz="2350" dirty="0">
                <a:solidFill>
                  <a:srgbClr val="15213F"/>
                </a:solidFill>
                <a:latin typeface="Crimson Pro Semi Bold" panose="020B0604020202020204" charset="-94"/>
                <a:ea typeface="Roboto Slab" pitchFamily="34" charset="-122"/>
                <a:cs typeface="Roboto Slab" pitchFamily="34" charset="-120"/>
              </a:rPr>
              <a:t>1</a:t>
            </a:r>
            <a:endParaRPr lang="en-US" sz="2350" dirty="0">
              <a:latin typeface="Crimson Pro Semi Bold" panose="020B0604020202020204" charset="-94"/>
            </a:endParaRPr>
          </a:p>
        </p:txBody>
      </p:sp>
      <p:sp>
        <p:nvSpPr>
          <p:cNvPr id="7" name="Text 4"/>
          <p:cNvSpPr/>
          <p:nvPr/>
        </p:nvSpPr>
        <p:spPr>
          <a:xfrm>
            <a:off x="1261750" y="2789284"/>
            <a:ext cx="2508052" cy="313492"/>
          </a:xfrm>
          <a:prstGeom prst="rect">
            <a:avLst/>
          </a:prstGeom>
          <a:noFill/>
          <a:ln/>
        </p:spPr>
        <p:txBody>
          <a:bodyPr wrap="none" lIns="0" tIns="0" rIns="0" bIns="0" rtlCol="0" anchor="t"/>
          <a:lstStyle/>
          <a:p>
            <a:pPr marL="0" indent="0">
              <a:lnSpc>
                <a:spcPts val="2450"/>
              </a:lnSpc>
              <a:buNone/>
            </a:pPr>
            <a:r>
              <a:rPr lang="en-US" sz="1950" dirty="0">
                <a:solidFill>
                  <a:srgbClr val="15213F"/>
                </a:solidFill>
                <a:latin typeface="Crimson Pro Semi Bold" panose="020B0604020202020204" charset="-94"/>
                <a:ea typeface="Roboto Slab" pitchFamily="34" charset="-122"/>
                <a:cs typeface="Roboto Slab" pitchFamily="34" charset="-120"/>
              </a:rPr>
              <a:t>Kırmızı Şarap</a:t>
            </a:r>
            <a:endParaRPr lang="en-US" sz="1950" dirty="0">
              <a:latin typeface="Crimson Pro Semi Bold" panose="020B0604020202020204" charset="-94"/>
            </a:endParaRPr>
          </a:p>
        </p:txBody>
      </p:sp>
      <p:sp>
        <p:nvSpPr>
          <p:cNvPr id="12" name="Shape 9"/>
          <p:cNvSpPr/>
          <p:nvPr/>
        </p:nvSpPr>
        <p:spPr>
          <a:xfrm>
            <a:off x="7323103" y="2789284"/>
            <a:ext cx="451366" cy="451366"/>
          </a:xfrm>
          <a:prstGeom prst="roundRect">
            <a:avLst>
              <a:gd name="adj" fmla="val 6668"/>
            </a:avLst>
          </a:prstGeom>
          <a:solidFill>
            <a:srgbClr val="E9ECF2"/>
          </a:solidFill>
          <a:ln/>
        </p:spPr>
        <p:txBody>
          <a:bodyPr/>
          <a:lstStyle/>
          <a:p>
            <a:endParaRPr lang="tr-TR">
              <a:latin typeface="Crimson Pro Semi Bold" panose="020B0604020202020204" charset="-94"/>
            </a:endParaRPr>
          </a:p>
        </p:txBody>
      </p:sp>
      <p:sp>
        <p:nvSpPr>
          <p:cNvPr id="13" name="Text 10"/>
          <p:cNvSpPr/>
          <p:nvPr/>
        </p:nvSpPr>
        <p:spPr>
          <a:xfrm>
            <a:off x="7465621" y="2864413"/>
            <a:ext cx="166211" cy="300990"/>
          </a:xfrm>
          <a:prstGeom prst="rect">
            <a:avLst/>
          </a:prstGeom>
          <a:noFill/>
          <a:ln/>
        </p:spPr>
        <p:txBody>
          <a:bodyPr wrap="none" lIns="0" tIns="0" rIns="0" bIns="0" rtlCol="0" anchor="t"/>
          <a:lstStyle/>
          <a:p>
            <a:pPr marL="0" indent="0" algn="ctr">
              <a:lnSpc>
                <a:spcPts val="2350"/>
              </a:lnSpc>
              <a:buNone/>
            </a:pPr>
            <a:r>
              <a:rPr lang="en-US" sz="2350" dirty="0">
                <a:solidFill>
                  <a:srgbClr val="15213F"/>
                </a:solidFill>
                <a:latin typeface="Crimson Pro Semi Bold" panose="020B0604020202020204" charset="-94"/>
                <a:ea typeface="Roboto Slab" pitchFamily="34" charset="-122"/>
                <a:cs typeface="Roboto Slab" pitchFamily="34" charset="-120"/>
              </a:rPr>
              <a:t>2</a:t>
            </a:r>
            <a:endParaRPr lang="en-US" sz="2350" dirty="0">
              <a:latin typeface="Crimson Pro Semi Bold" panose="020B0604020202020204" charset="-94"/>
            </a:endParaRPr>
          </a:p>
        </p:txBody>
      </p:sp>
      <p:sp>
        <p:nvSpPr>
          <p:cNvPr id="14" name="Text 11"/>
          <p:cNvSpPr/>
          <p:nvPr/>
        </p:nvSpPr>
        <p:spPr>
          <a:xfrm>
            <a:off x="7975089" y="2789284"/>
            <a:ext cx="2508052" cy="313492"/>
          </a:xfrm>
          <a:prstGeom prst="rect">
            <a:avLst/>
          </a:prstGeom>
          <a:noFill/>
          <a:ln/>
        </p:spPr>
        <p:txBody>
          <a:bodyPr wrap="none" lIns="0" tIns="0" rIns="0" bIns="0" rtlCol="0" anchor="t"/>
          <a:lstStyle/>
          <a:p>
            <a:pPr marL="0" indent="0">
              <a:lnSpc>
                <a:spcPts val="2450"/>
              </a:lnSpc>
              <a:buNone/>
            </a:pPr>
            <a:r>
              <a:rPr lang="en-US" sz="1950" dirty="0">
                <a:solidFill>
                  <a:srgbClr val="15213F"/>
                </a:solidFill>
                <a:latin typeface="Crimson Pro Semi Bold" panose="020B0604020202020204" charset="-94"/>
                <a:ea typeface="Roboto Slab" pitchFamily="34" charset="-122"/>
                <a:cs typeface="Roboto Slab" pitchFamily="34" charset="-120"/>
              </a:rPr>
              <a:t>Beyaz Şarap</a:t>
            </a:r>
            <a:endParaRPr lang="en-US" sz="1950" dirty="0">
              <a:latin typeface="Crimson Pro Semi Bold" panose="020B0604020202020204" charset="-94"/>
            </a:endParaRPr>
          </a:p>
        </p:txBody>
      </p:sp>
      <p:pic>
        <p:nvPicPr>
          <p:cNvPr id="20" name="Resim 19" descr="diyagram, öykü gelişim çizgisi; kumpas; grafiğini çıkarma, ekran görüntüsü, çizgi içeren bir resim&#10;&#10;Açıklama otomatik olarak oluşturuldu">
            <a:extLst>
              <a:ext uri="{FF2B5EF4-FFF2-40B4-BE49-F238E27FC236}">
                <a16:creationId xmlns:a16="http://schemas.microsoft.com/office/drawing/2014/main" id="{0B5BF024-DD3F-AD56-FA66-0919AD91CF0E}"/>
              </a:ext>
            </a:extLst>
          </p:cNvPr>
          <p:cNvPicPr>
            <a:picLocks noChangeAspect="1"/>
          </p:cNvPicPr>
          <p:nvPr/>
        </p:nvPicPr>
        <p:blipFill>
          <a:blip r:embed="rId3"/>
          <a:stretch>
            <a:fillRect/>
          </a:stretch>
        </p:blipFill>
        <p:spPr>
          <a:xfrm>
            <a:off x="168490" y="3240532"/>
            <a:ext cx="6842483" cy="4105490"/>
          </a:xfrm>
          <a:prstGeom prst="rect">
            <a:avLst/>
          </a:prstGeom>
        </p:spPr>
      </p:pic>
      <p:pic>
        <p:nvPicPr>
          <p:cNvPr id="22" name="Resim 21" descr="diyagram, öykü gelişim çizgisi; kumpas; grafiğini çıkarma, çizgi, ekran görüntüsü içeren bir resim&#10;&#10;Açıklama otomatik olarak oluşturuldu">
            <a:extLst>
              <a:ext uri="{FF2B5EF4-FFF2-40B4-BE49-F238E27FC236}">
                <a16:creationId xmlns:a16="http://schemas.microsoft.com/office/drawing/2014/main" id="{71FD7A87-34DE-7429-9A7C-430F5937623B}"/>
              </a:ext>
            </a:extLst>
          </p:cNvPr>
          <p:cNvPicPr>
            <a:picLocks noChangeAspect="1"/>
          </p:cNvPicPr>
          <p:nvPr/>
        </p:nvPicPr>
        <p:blipFill>
          <a:blip r:embed="rId4"/>
          <a:stretch>
            <a:fillRect/>
          </a:stretch>
        </p:blipFill>
        <p:spPr>
          <a:xfrm>
            <a:off x="7112060" y="3274370"/>
            <a:ext cx="6994358" cy="41966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814983" y="642580"/>
            <a:ext cx="11080671" cy="727710"/>
          </a:xfrm>
          <a:prstGeom prst="rect">
            <a:avLst/>
          </a:prstGeom>
          <a:noFill/>
          <a:ln/>
        </p:spPr>
        <p:txBody>
          <a:bodyPr wrap="none" lIns="0" tIns="0" rIns="0" bIns="0" rtlCol="0" anchor="t"/>
          <a:lstStyle/>
          <a:p>
            <a:pPr marL="0" indent="0">
              <a:lnSpc>
                <a:spcPts val="5700"/>
              </a:lnSpc>
              <a:buNone/>
            </a:pPr>
            <a:r>
              <a:rPr lang="en-US" sz="4550" dirty="0">
                <a:latin typeface="Crimson Pro Semi Bold" panose="020B0604020202020204" charset="-94"/>
                <a:ea typeface="Roboto Slab" pitchFamily="34" charset="-122"/>
                <a:cs typeface="Roboto Slab" pitchFamily="34" charset="-120"/>
              </a:rPr>
              <a:t>Sınıflandırma Algoritmaları ile Deneyler</a:t>
            </a:r>
            <a:endParaRPr lang="en-US" sz="4550" dirty="0">
              <a:latin typeface="Crimson Pro Semi Bold" panose="020B0604020202020204" charset="-94"/>
            </a:endParaRPr>
          </a:p>
        </p:txBody>
      </p:sp>
      <p:sp>
        <p:nvSpPr>
          <p:cNvPr id="3" name="Text 1"/>
          <p:cNvSpPr/>
          <p:nvPr/>
        </p:nvSpPr>
        <p:spPr>
          <a:xfrm>
            <a:off x="814983" y="1835944"/>
            <a:ext cx="13000434" cy="1117640"/>
          </a:xfrm>
          <a:prstGeom prst="rect">
            <a:avLst/>
          </a:prstGeom>
          <a:noFill/>
          <a:ln/>
        </p:spPr>
        <p:txBody>
          <a:bodyPr wrap="square" lIns="0" tIns="0" rIns="0" bIns="0" rtlCol="0" anchor="t"/>
          <a:lstStyle/>
          <a:p>
            <a:pPr marL="0" indent="0">
              <a:lnSpc>
                <a:spcPts val="2900"/>
              </a:lnSpc>
              <a:buNone/>
            </a:pPr>
            <a:r>
              <a:rPr lang="en-US" sz="1900" dirty="0">
                <a:solidFill>
                  <a:srgbClr val="15213F"/>
                </a:solidFill>
                <a:latin typeface="Crimson Pro Semi Bold" panose="020B0604020202020204" charset="-94"/>
                <a:ea typeface="Roboto" pitchFamily="34" charset="-122"/>
                <a:cs typeface="Roboto" pitchFamily="34" charset="-120"/>
              </a:rPr>
              <a:t>Veri setinde sınıflandırma algoritmaları kullanarak sonuçları değerlendirdik. Beş farklı algoritma (KNN, SVM, Naive Bayes, Random Forest ve Decision Tree) her iki veri seti için uygulandı. Her algoritmanın doğruluğu, precision, recall ve F1-score değerleri değerlendirilmiş olup her iki veri seti için karşılaştırmalar yapılmıştır.</a:t>
            </a:r>
            <a:endParaRPr lang="en-US" sz="1900" dirty="0">
              <a:latin typeface="Crimson Pro Semi Bold" panose="020B0604020202020204" charset="-94"/>
            </a:endParaRPr>
          </a:p>
        </p:txBody>
      </p:sp>
      <p:sp>
        <p:nvSpPr>
          <p:cNvPr id="4" name="Shape 2"/>
          <p:cNvSpPr/>
          <p:nvPr/>
        </p:nvSpPr>
        <p:spPr>
          <a:xfrm>
            <a:off x="814983" y="3477458"/>
            <a:ext cx="523875" cy="523875"/>
          </a:xfrm>
          <a:prstGeom prst="roundRect">
            <a:avLst>
              <a:gd name="adj" fmla="val 6668"/>
            </a:avLst>
          </a:prstGeom>
          <a:solidFill>
            <a:srgbClr val="E9ECF2"/>
          </a:solidFill>
          <a:ln/>
        </p:spPr>
        <p:txBody>
          <a:bodyPr/>
          <a:lstStyle/>
          <a:p>
            <a:endParaRPr lang="tr-TR">
              <a:latin typeface="Crimson Pro Semi Bold" panose="020B0604020202020204" charset="-94"/>
            </a:endParaRPr>
          </a:p>
        </p:txBody>
      </p:sp>
      <p:sp>
        <p:nvSpPr>
          <p:cNvPr id="5" name="Text 3"/>
          <p:cNvSpPr/>
          <p:nvPr/>
        </p:nvSpPr>
        <p:spPr>
          <a:xfrm>
            <a:off x="1004887" y="3564731"/>
            <a:ext cx="143947" cy="349329"/>
          </a:xfrm>
          <a:prstGeom prst="rect">
            <a:avLst/>
          </a:prstGeom>
          <a:noFill/>
          <a:ln/>
        </p:spPr>
        <p:txBody>
          <a:bodyPr wrap="none" lIns="0" tIns="0" rIns="0" bIns="0" rtlCol="0" anchor="t"/>
          <a:lstStyle/>
          <a:p>
            <a:pPr marL="0" indent="0" algn="ctr">
              <a:lnSpc>
                <a:spcPts val="2750"/>
              </a:lnSpc>
              <a:buNone/>
            </a:pPr>
            <a:r>
              <a:rPr lang="en-US" sz="2750" dirty="0">
                <a:solidFill>
                  <a:srgbClr val="15213F"/>
                </a:solidFill>
                <a:latin typeface="Crimson Pro Semi Bold" panose="020B0604020202020204" charset="-94"/>
                <a:ea typeface="Roboto Slab" pitchFamily="34" charset="-122"/>
                <a:cs typeface="Roboto Slab" pitchFamily="34" charset="-120"/>
              </a:rPr>
              <a:t>1</a:t>
            </a:r>
            <a:endParaRPr lang="en-US" sz="2750" dirty="0">
              <a:latin typeface="Crimson Pro Semi Bold" panose="020B0604020202020204" charset="-94"/>
            </a:endParaRPr>
          </a:p>
        </p:txBody>
      </p:sp>
      <p:sp>
        <p:nvSpPr>
          <p:cNvPr id="6" name="Text 4"/>
          <p:cNvSpPr/>
          <p:nvPr/>
        </p:nvSpPr>
        <p:spPr>
          <a:xfrm>
            <a:off x="1571625" y="3477458"/>
            <a:ext cx="3421618" cy="727710"/>
          </a:xfrm>
          <a:prstGeom prst="rect">
            <a:avLst/>
          </a:prstGeom>
          <a:noFill/>
          <a:ln/>
        </p:spPr>
        <p:txBody>
          <a:bodyPr wrap="square" lIns="0" tIns="0" rIns="0" bIns="0" rtlCol="0" anchor="t"/>
          <a:lstStyle/>
          <a:p>
            <a:pPr marL="0" indent="0">
              <a:lnSpc>
                <a:spcPts val="2850"/>
              </a:lnSpc>
              <a:buNone/>
            </a:pPr>
            <a:r>
              <a:rPr lang="en-US" sz="2250" dirty="0">
                <a:solidFill>
                  <a:srgbClr val="15213F"/>
                </a:solidFill>
                <a:latin typeface="Crimson Pro Semi Bold" panose="020B0604020202020204" charset="-94"/>
                <a:ea typeface="Roboto Slab" pitchFamily="34" charset="-122"/>
                <a:cs typeface="Roboto Slab" pitchFamily="34" charset="-120"/>
              </a:rPr>
              <a:t>KNN (K-Nearest Neighbors)</a:t>
            </a:r>
            <a:endParaRPr lang="en-US" sz="2250" dirty="0">
              <a:latin typeface="Crimson Pro Semi Bold" panose="020B0604020202020204" charset="-94"/>
            </a:endParaRPr>
          </a:p>
        </p:txBody>
      </p:sp>
      <p:sp>
        <p:nvSpPr>
          <p:cNvPr id="7" name="Text 5"/>
          <p:cNvSpPr/>
          <p:nvPr/>
        </p:nvSpPr>
        <p:spPr>
          <a:xfrm>
            <a:off x="1571625" y="4344829"/>
            <a:ext cx="3421618" cy="1117640"/>
          </a:xfrm>
          <a:prstGeom prst="rect">
            <a:avLst/>
          </a:prstGeom>
          <a:noFill/>
          <a:ln/>
        </p:spPr>
        <p:txBody>
          <a:bodyPr wrap="square" lIns="0" tIns="0" rIns="0" bIns="0" rtlCol="0" anchor="t"/>
          <a:lstStyle/>
          <a:p>
            <a:pPr marL="0" indent="0">
              <a:lnSpc>
                <a:spcPts val="2900"/>
              </a:lnSpc>
              <a:buNone/>
            </a:pPr>
            <a:r>
              <a:rPr lang="en-US" sz="1900" dirty="0">
                <a:solidFill>
                  <a:srgbClr val="15213F"/>
                </a:solidFill>
                <a:latin typeface="Crimson Pro Semi Bold" panose="020B0604020202020204" charset="-94"/>
                <a:ea typeface="Roboto" pitchFamily="34" charset="-122"/>
                <a:cs typeface="Roboto" pitchFamily="34" charset="-120"/>
              </a:rPr>
              <a:t>KNN algoritması, verilere yakın olan komşuları baz alarak sınıflandırma yapar.</a:t>
            </a:r>
            <a:endParaRPr lang="en-US" sz="1900" dirty="0">
              <a:latin typeface="Crimson Pro Semi Bold" panose="020B0604020202020204" charset="-94"/>
            </a:endParaRPr>
          </a:p>
        </p:txBody>
      </p:sp>
      <p:sp>
        <p:nvSpPr>
          <p:cNvPr id="8" name="Shape 6"/>
          <p:cNvSpPr/>
          <p:nvPr/>
        </p:nvSpPr>
        <p:spPr>
          <a:xfrm>
            <a:off x="5226010" y="3477458"/>
            <a:ext cx="523875" cy="523875"/>
          </a:xfrm>
          <a:prstGeom prst="roundRect">
            <a:avLst>
              <a:gd name="adj" fmla="val 6668"/>
            </a:avLst>
          </a:prstGeom>
          <a:solidFill>
            <a:srgbClr val="E9ECF2"/>
          </a:solidFill>
          <a:ln/>
        </p:spPr>
        <p:txBody>
          <a:bodyPr/>
          <a:lstStyle/>
          <a:p>
            <a:endParaRPr lang="tr-TR">
              <a:latin typeface="Crimson Pro Semi Bold" panose="020B0604020202020204" charset="-94"/>
            </a:endParaRPr>
          </a:p>
        </p:txBody>
      </p:sp>
      <p:sp>
        <p:nvSpPr>
          <p:cNvPr id="9" name="Text 7"/>
          <p:cNvSpPr/>
          <p:nvPr/>
        </p:nvSpPr>
        <p:spPr>
          <a:xfrm>
            <a:off x="5391507" y="3564731"/>
            <a:ext cx="192881" cy="349329"/>
          </a:xfrm>
          <a:prstGeom prst="rect">
            <a:avLst/>
          </a:prstGeom>
          <a:noFill/>
          <a:ln/>
        </p:spPr>
        <p:txBody>
          <a:bodyPr wrap="none" lIns="0" tIns="0" rIns="0" bIns="0" rtlCol="0" anchor="t"/>
          <a:lstStyle/>
          <a:p>
            <a:pPr marL="0" indent="0" algn="ctr">
              <a:lnSpc>
                <a:spcPts val="2750"/>
              </a:lnSpc>
              <a:buNone/>
            </a:pPr>
            <a:r>
              <a:rPr lang="en-US" sz="2750" dirty="0">
                <a:solidFill>
                  <a:srgbClr val="15213F"/>
                </a:solidFill>
                <a:latin typeface="Crimson Pro Semi Bold" panose="020B0604020202020204" charset="-94"/>
                <a:ea typeface="Roboto Slab" pitchFamily="34" charset="-122"/>
                <a:cs typeface="Roboto Slab" pitchFamily="34" charset="-120"/>
              </a:rPr>
              <a:t>2</a:t>
            </a:r>
            <a:endParaRPr lang="en-US" sz="2750" dirty="0">
              <a:latin typeface="Crimson Pro Semi Bold" panose="020B0604020202020204" charset="-94"/>
            </a:endParaRPr>
          </a:p>
        </p:txBody>
      </p:sp>
      <p:sp>
        <p:nvSpPr>
          <p:cNvPr id="10" name="Text 8"/>
          <p:cNvSpPr/>
          <p:nvPr/>
        </p:nvSpPr>
        <p:spPr>
          <a:xfrm>
            <a:off x="5982653" y="3477458"/>
            <a:ext cx="3421618" cy="727710"/>
          </a:xfrm>
          <a:prstGeom prst="rect">
            <a:avLst/>
          </a:prstGeom>
          <a:noFill/>
          <a:ln/>
        </p:spPr>
        <p:txBody>
          <a:bodyPr wrap="square" lIns="0" tIns="0" rIns="0" bIns="0" rtlCol="0" anchor="t"/>
          <a:lstStyle/>
          <a:p>
            <a:pPr marL="0" indent="0">
              <a:lnSpc>
                <a:spcPts val="2850"/>
              </a:lnSpc>
              <a:buNone/>
            </a:pPr>
            <a:r>
              <a:rPr lang="en-US" sz="2250" dirty="0">
                <a:solidFill>
                  <a:srgbClr val="15213F"/>
                </a:solidFill>
                <a:latin typeface="Crimson Pro Semi Bold" panose="020B0604020202020204" charset="-94"/>
                <a:ea typeface="Roboto Slab" pitchFamily="34" charset="-122"/>
                <a:cs typeface="Roboto Slab" pitchFamily="34" charset="-120"/>
              </a:rPr>
              <a:t>SVM (Support Vector Machines)</a:t>
            </a:r>
            <a:endParaRPr lang="en-US" sz="2250" dirty="0">
              <a:latin typeface="Crimson Pro Semi Bold" panose="020B0604020202020204" charset="-94"/>
            </a:endParaRPr>
          </a:p>
        </p:txBody>
      </p:sp>
      <p:sp>
        <p:nvSpPr>
          <p:cNvPr id="11" name="Text 9"/>
          <p:cNvSpPr/>
          <p:nvPr/>
        </p:nvSpPr>
        <p:spPr>
          <a:xfrm>
            <a:off x="5982653" y="4344829"/>
            <a:ext cx="3421618" cy="1117640"/>
          </a:xfrm>
          <a:prstGeom prst="rect">
            <a:avLst/>
          </a:prstGeom>
          <a:noFill/>
          <a:ln/>
        </p:spPr>
        <p:txBody>
          <a:bodyPr wrap="square" lIns="0" tIns="0" rIns="0" bIns="0" rtlCol="0" anchor="t"/>
          <a:lstStyle/>
          <a:p>
            <a:pPr marL="0" indent="0">
              <a:lnSpc>
                <a:spcPts val="2900"/>
              </a:lnSpc>
              <a:buNone/>
            </a:pPr>
            <a:r>
              <a:rPr lang="en-US" sz="1900" dirty="0">
                <a:solidFill>
                  <a:srgbClr val="15213F"/>
                </a:solidFill>
                <a:latin typeface="Crimson Pro Semi Bold" panose="020B0604020202020204" charset="-94"/>
                <a:ea typeface="Roboto" pitchFamily="34" charset="-122"/>
                <a:cs typeface="Roboto" pitchFamily="34" charset="-120"/>
              </a:rPr>
              <a:t>SVM algoritması, verileri maksimum marj ile ayıran bir sınır çizer.</a:t>
            </a:r>
            <a:endParaRPr lang="en-US" sz="1900" dirty="0">
              <a:latin typeface="Crimson Pro Semi Bold" panose="020B0604020202020204" charset="-94"/>
            </a:endParaRPr>
          </a:p>
        </p:txBody>
      </p:sp>
      <p:sp>
        <p:nvSpPr>
          <p:cNvPr id="12" name="Shape 10"/>
          <p:cNvSpPr/>
          <p:nvPr/>
        </p:nvSpPr>
        <p:spPr>
          <a:xfrm>
            <a:off x="9637038" y="3477458"/>
            <a:ext cx="523875" cy="523875"/>
          </a:xfrm>
          <a:prstGeom prst="roundRect">
            <a:avLst>
              <a:gd name="adj" fmla="val 6668"/>
            </a:avLst>
          </a:prstGeom>
          <a:solidFill>
            <a:srgbClr val="E9ECF2"/>
          </a:solidFill>
          <a:ln/>
        </p:spPr>
        <p:txBody>
          <a:bodyPr/>
          <a:lstStyle/>
          <a:p>
            <a:endParaRPr lang="tr-TR">
              <a:latin typeface="Crimson Pro Semi Bold" panose="020B0604020202020204" charset="-94"/>
            </a:endParaRPr>
          </a:p>
        </p:txBody>
      </p:sp>
      <p:sp>
        <p:nvSpPr>
          <p:cNvPr id="13" name="Text 11"/>
          <p:cNvSpPr/>
          <p:nvPr/>
        </p:nvSpPr>
        <p:spPr>
          <a:xfrm>
            <a:off x="9804678" y="3564731"/>
            <a:ext cx="188595" cy="349329"/>
          </a:xfrm>
          <a:prstGeom prst="rect">
            <a:avLst/>
          </a:prstGeom>
          <a:noFill/>
          <a:ln/>
        </p:spPr>
        <p:txBody>
          <a:bodyPr wrap="none" lIns="0" tIns="0" rIns="0" bIns="0" rtlCol="0" anchor="t"/>
          <a:lstStyle/>
          <a:p>
            <a:pPr marL="0" indent="0" algn="ctr">
              <a:lnSpc>
                <a:spcPts val="2750"/>
              </a:lnSpc>
              <a:buNone/>
            </a:pPr>
            <a:r>
              <a:rPr lang="en-US" sz="2750" dirty="0">
                <a:solidFill>
                  <a:srgbClr val="15213F"/>
                </a:solidFill>
                <a:latin typeface="Crimson Pro Semi Bold" panose="020B0604020202020204" charset="-94"/>
                <a:ea typeface="Roboto Slab" pitchFamily="34" charset="-122"/>
                <a:cs typeface="Roboto Slab" pitchFamily="34" charset="-120"/>
              </a:rPr>
              <a:t>3</a:t>
            </a:r>
            <a:endParaRPr lang="en-US" sz="2750" dirty="0">
              <a:latin typeface="Crimson Pro Semi Bold" panose="020B0604020202020204" charset="-94"/>
            </a:endParaRPr>
          </a:p>
        </p:txBody>
      </p:sp>
      <p:sp>
        <p:nvSpPr>
          <p:cNvPr id="14" name="Text 12"/>
          <p:cNvSpPr/>
          <p:nvPr/>
        </p:nvSpPr>
        <p:spPr>
          <a:xfrm>
            <a:off x="10393680" y="3477458"/>
            <a:ext cx="2910840" cy="363855"/>
          </a:xfrm>
          <a:prstGeom prst="rect">
            <a:avLst/>
          </a:prstGeom>
          <a:noFill/>
          <a:ln/>
        </p:spPr>
        <p:txBody>
          <a:bodyPr wrap="none" lIns="0" tIns="0" rIns="0" bIns="0" rtlCol="0" anchor="t"/>
          <a:lstStyle/>
          <a:p>
            <a:pPr marL="0" indent="0">
              <a:lnSpc>
                <a:spcPts val="2850"/>
              </a:lnSpc>
              <a:buNone/>
            </a:pPr>
            <a:r>
              <a:rPr lang="en-US" sz="2250" dirty="0">
                <a:solidFill>
                  <a:srgbClr val="15213F"/>
                </a:solidFill>
                <a:latin typeface="Crimson Pro Semi Bold" panose="020B0604020202020204" charset="-94"/>
                <a:ea typeface="Roboto Slab" pitchFamily="34" charset="-122"/>
                <a:cs typeface="Roboto Slab" pitchFamily="34" charset="-120"/>
              </a:rPr>
              <a:t>Naive Bayes</a:t>
            </a:r>
            <a:endParaRPr lang="en-US" sz="2250" dirty="0">
              <a:latin typeface="Crimson Pro Semi Bold" panose="020B0604020202020204" charset="-94"/>
            </a:endParaRPr>
          </a:p>
        </p:txBody>
      </p:sp>
      <p:sp>
        <p:nvSpPr>
          <p:cNvPr id="15" name="Text 13"/>
          <p:cNvSpPr/>
          <p:nvPr/>
        </p:nvSpPr>
        <p:spPr>
          <a:xfrm>
            <a:off x="10393680" y="3980974"/>
            <a:ext cx="3421618" cy="1490186"/>
          </a:xfrm>
          <a:prstGeom prst="rect">
            <a:avLst/>
          </a:prstGeom>
          <a:noFill/>
          <a:ln/>
        </p:spPr>
        <p:txBody>
          <a:bodyPr wrap="square" lIns="0" tIns="0" rIns="0" bIns="0" rtlCol="0" anchor="t"/>
          <a:lstStyle/>
          <a:p>
            <a:pPr marL="0" indent="0">
              <a:lnSpc>
                <a:spcPts val="2900"/>
              </a:lnSpc>
              <a:buNone/>
            </a:pPr>
            <a:r>
              <a:rPr lang="en-US" sz="1900" dirty="0">
                <a:solidFill>
                  <a:srgbClr val="15213F"/>
                </a:solidFill>
                <a:latin typeface="Crimson Pro Semi Bold" panose="020B0604020202020204" charset="-94"/>
                <a:ea typeface="Roboto" pitchFamily="34" charset="-122"/>
                <a:cs typeface="Roboto" pitchFamily="34" charset="-120"/>
              </a:rPr>
              <a:t>Naive Bayes algoritması, her bir özniteliğin sınıftan bağımsız olduğunu varsayarak olasılık hesaplamaları yapar.</a:t>
            </a:r>
            <a:endParaRPr lang="en-US" sz="1900" dirty="0">
              <a:latin typeface="Crimson Pro Semi Bold" panose="020B0604020202020204" charset="-94"/>
            </a:endParaRPr>
          </a:p>
        </p:txBody>
      </p:sp>
      <p:sp>
        <p:nvSpPr>
          <p:cNvPr id="16" name="Shape 14"/>
          <p:cNvSpPr/>
          <p:nvPr/>
        </p:nvSpPr>
        <p:spPr>
          <a:xfrm>
            <a:off x="814983" y="5965865"/>
            <a:ext cx="523875" cy="523875"/>
          </a:xfrm>
          <a:prstGeom prst="roundRect">
            <a:avLst>
              <a:gd name="adj" fmla="val 6668"/>
            </a:avLst>
          </a:prstGeom>
          <a:solidFill>
            <a:srgbClr val="E9ECF2"/>
          </a:solidFill>
          <a:ln/>
        </p:spPr>
        <p:txBody>
          <a:bodyPr/>
          <a:lstStyle/>
          <a:p>
            <a:endParaRPr lang="tr-TR">
              <a:latin typeface="Crimson Pro Semi Bold" panose="020B0604020202020204" charset="-94"/>
            </a:endParaRPr>
          </a:p>
        </p:txBody>
      </p:sp>
      <p:sp>
        <p:nvSpPr>
          <p:cNvPr id="17" name="Text 15"/>
          <p:cNvSpPr/>
          <p:nvPr/>
        </p:nvSpPr>
        <p:spPr>
          <a:xfrm>
            <a:off x="975717" y="6053138"/>
            <a:ext cx="202406" cy="349329"/>
          </a:xfrm>
          <a:prstGeom prst="rect">
            <a:avLst/>
          </a:prstGeom>
          <a:noFill/>
          <a:ln/>
        </p:spPr>
        <p:txBody>
          <a:bodyPr wrap="none" lIns="0" tIns="0" rIns="0" bIns="0" rtlCol="0" anchor="t"/>
          <a:lstStyle/>
          <a:p>
            <a:pPr marL="0" indent="0" algn="ctr">
              <a:lnSpc>
                <a:spcPts val="2750"/>
              </a:lnSpc>
              <a:buNone/>
            </a:pPr>
            <a:r>
              <a:rPr lang="en-US" sz="2750" dirty="0">
                <a:solidFill>
                  <a:srgbClr val="15213F"/>
                </a:solidFill>
                <a:latin typeface="Crimson Pro Semi Bold" panose="020B0604020202020204" charset="-94"/>
                <a:ea typeface="Roboto Slab" pitchFamily="34" charset="-122"/>
                <a:cs typeface="Roboto Slab" pitchFamily="34" charset="-120"/>
              </a:rPr>
              <a:t>4</a:t>
            </a:r>
            <a:endParaRPr lang="en-US" sz="2750" dirty="0">
              <a:latin typeface="Crimson Pro Semi Bold" panose="020B0604020202020204" charset="-94"/>
            </a:endParaRPr>
          </a:p>
        </p:txBody>
      </p:sp>
      <p:sp>
        <p:nvSpPr>
          <p:cNvPr id="18" name="Text 16"/>
          <p:cNvSpPr/>
          <p:nvPr/>
        </p:nvSpPr>
        <p:spPr>
          <a:xfrm>
            <a:off x="1571625" y="5965865"/>
            <a:ext cx="2910840" cy="363855"/>
          </a:xfrm>
          <a:prstGeom prst="rect">
            <a:avLst/>
          </a:prstGeom>
          <a:noFill/>
          <a:ln/>
        </p:spPr>
        <p:txBody>
          <a:bodyPr wrap="none" lIns="0" tIns="0" rIns="0" bIns="0" rtlCol="0" anchor="t"/>
          <a:lstStyle/>
          <a:p>
            <a:pPr marL="0" indent="0">
              <a:lnSpc>
                <a:spcPts val="2850"/>
              </a:lnSpc>
              <a:buNone/>
            </a:pPr>
            <a:r>
              <a:rPr lang="en-US" sz="2250" dirty="0">
                <a:solidFill>
                  <a:srgbClr val="15213F"/>
                </a:solidFill>
                <a:latin typeface="Crimson Pro Semi Bold" panose="020B0604020202020204" charset="-94"/>
                <a:ea typeface="Roboto Slab" pitchFamily="34" charset="-122"/>
                <a:cs typeface="Roboto Slab" pitchFamily="34" charset="-120"/>
              </a:rPr>
              <a:t>Random Forest</a:t>
            </a:r>
            <a:endParaRPr lang="en-US" sz="2250" dirty="0">
              <a:latin typeface="Crimson Pro Semi Bold" panose="020B0604020202020204" charset="-94"/>
            </a:endParaRPr>
          </a:p>
        </p:txBody>
      </p:sp>
      <p:sp>
        <p:nvSpPr>
          <p:cNvPr id="19" name="Text 17"/>
          <p:cNvSpPr/>
          <p:nvPr/>
        </p:nvSpPr>
        <p:spPr>
          <a:xfrm>
            <a:off x="1571625" y="6469380"/>
            <a:ext cx="5627251" cy="1117640"/>
          </a:xfrm>
          <a:prstGeom prst="rect">
            <a:avLst/>
          </a:prstGeom>
          <a:noFill/>
          <a:ln/>
        </p:spPr>
        <p:txBody>
          <a:bodyPr wrap="square" lIns="0" tIns="0" rIns="0" bIns="0" rtlCol="0" anchor="t"/>
          <a:lstStyle/>
          <a:p>
            <a:pPr marL="0" indent="0">
              <a:lnSpc>
                <a:spcPts val="2900"/>
              </a:lnSpc>
              <a:buNone/>
            </a:pPr>
            <a:r>
              <a:rPr lang="en-US" sz="1900" dirty="0">
                <a:solidFill>
                  <a:srgbClr val="15213F"/>
                </a:solidFill>
                <a:latin typeface="Crimson Pro Semi Bold" panose="020B0604020202020204" charset="-94"/>
                <a:ea typeface="Roboto" pitchFamily="34" charset="-122"/>
                <a:cs typeface="Roboto" pitchFamily="34" charset="-120"/>
              </a:rPr>
              <a:t>Random Forest algoritması, birden fazla karar ağacından oluşan bir modeldir. Her bir ağaç için rastgele öznitelikler ve örnekler kullanılır.</a:t>
            </a:r>
            <a:endParaRPr lang="en-US" sz="1900" dirty="0">
              <a:latin typeface="Crimson Pro Semi Bold" panose="020B0604020202020204" charset="-94"/>
            </a:endParaRPr>
          </a:p>
        </p:txBody>
      </p:sp>
      <p:sp>
        <p:nvSpPr>
          <p:cNvPr id="20" name="Shape 18"/>
          <p:cNvSpPr/>
          <p:nvPr/>
        </p:nvSpPr>
        <p:spPr>
          <a:xfrm>
            <a:off x="7431643" y="5965865"/>
            <a:ext cx="523875" cy="523875"/>
          </a:xfrm>
          <a:prstGeom prst="roundRect">
            <a:avLst>
              <a:gd name="adj" fmla="val 6668"/>
            </a:avLst>
          </a:prstGeom>
          <a:solidFill>
            <a:srgbClr val="E9ECF2"/>
          </a:solidFill>
          <a:ln/>
        </p:spPr>
        <p:txBody>
          <a:bodyPr/>
          <a:lstStyle/>
          <a:p>
            <a:endParaRPr lang="tr-TR">
              <a:latin typeface="Crimson Pro Semi Bold" panose="020B0604020202020204" charset="-94"/>
            </a:endParaRPr>
          </a:p>
        </p:txBody>
      </p:sp>
      <p:sp>
        <p:nvSpPr>
          <p:cNvPr id="21" name="Text 19"/>
          <p:cNvSpPr/>
          <p:nvPr/>
        </p:nvSpPr>
        <p:spPr>
          <a:xfrm>
            <a:off x="7601307" y="6053138"/>
            <a:ext cx="184428" cy="349329"/>
          </a:xfrm>
          <a:prstGeom prst="rect">
            <a:avLst/>
          </a:prstGeom>
          <a:noFill/>
          <a:ln/>
        </p:spPr>
        <p:txBody>
          <a:bodyPr wrap="none" lIns="0" tIns="0" rIns="0" bIns="0" rtlCol="0" anchor="t"/>
          <a:lstStyle/>
          <a:p>
            <a:pPr marL="0" indent="0" algn="ctr">
              <a:lnSpc>
                <a:spcPts val="2750"/>
              </a:lnSpc>
              <a:buNone/>
            </a:pPr>
            <a:r>
              <a:rPr lang="en-US" sz="2750" dirty="0">
                <a:solidFill>
                  <a:srgbClr val="15213F"/>
                </a:solidFill>
                <a:latin typeface="Crimson Pro Semi Bold" panose="020B0604020202020204" charset="-94"/>
                <a:ea typeface="Roboto Slab" pitchFamily="34" charset="-122"/>
                <a:cs typeface="Roboto Slab" pitchFamily="34" charset="-120"/>
              </a:rPr>
              <a:t>5</a:t>
            </a:r>
            <a:endParaRPr lang="en-US" sz="2750" dirty="0">
              <a:latin typeface="Crimson Pro Semi Bold" panose="020B0604020202020204" charset="-94"/>
            </a:endParaRPr>
          </a:p>
        </p:txBody>
      </p:sp>
      <p:sp>
        <p:nvSpPr>
          <p:cNvPr id="22" name="Text 20"/>
          <p:cNvSpPr/>
          <p:nvPr/>
        </p:nvSpPr>
        <p:spPr>
          <a:xfrm>
            <a:off x="8188285" y="5965865"/>
            <a:ext cx="2910840" cy="363855"/>
          </a:xfrm>
          <a:prstGeom prst="rect">
            <a:avLst/>
          </a:prstGeom>
          <a:noFill/>
          <a:ln/>
        </p:spPr>
        <p:txBody>
          <a:bodyPr wrap="none" lIns="0" tIns="0" rIns="0" bIns="0" rtlCol="0" anchor="t"/>
          <a:lstStyle/>
          <a:p>
            <a:pPr marL="0" indent="0">
              <a:lnSpc>
                <a:spcPts val="2850"/>
              </a:lnSpc>
              <a:buNone/>
            </a:pPr>
            <a:r>
              <a:rPr lang="en-US" sz="2250" dirty="0">
                <a:solidFill>
                  <a:srgbClr val="15213F"/>
                </a:solidFill>
                <a:latin typeface="Crimson Pro Semi Bold" panose="020B0604020202020204" charset="-94"/>
                <a:ea typeface="Roboto Slab" pitchFamily="34" charset="-122"/>
                <a:cs typeface="Roboto Slab" pitchFamily="34" charset="-120"/>
              </a:rPr>
              <a:t>Decision Tree</a:t>
            </a:r>
            <a:endParaRPr lang="en-US" sz="2250" dirty="0">
              <a:latin typeface="Crimson Pro Semi Bold" panose="020B0604020202020204" charset="-94"/>
            </a:endParaRPr>
          </a:p>
        </p:txBody>
      </p:sp>
      <p:sp>
        <p:nvSpPr>
          <p:cNvPr id="23" name="Text 21"/>
          <p:cNvSpPr/>
          <p:nvPr/>
        </p:nvSpPr>
        <p:spPr>
          <a:xfrm>
            <a:off x="8188285" y="6469380"/>
            <a:ext cx="5627251" cy="745093"/>
          </a:xfrm>
          <a:prstGeom prst="rect">
            <a:avLst/>
          </a:prstGeom>
          <a:noFill/>
          <a:ln/>
        </p:spPr>
        <p:txBody>
          <a:bodyPr wrap="square" lIns="0" tIns="0" rIns="0" bIns="0" rtlCol="0" anchor="t"/>
          <a:lstStyle/>
          <a:p>
            <a:pPr marL="0" indent="0">
              <a:lnSpc>
                <a:spcPts val="2900"/>
              </a:lnSpc>
              <a:buNone/>
            </a:pPr>
            <a:r>
              <a:rPr lang="en-US" sz="1900" dirty="0">
                <a:solidFill>
                  <a:srgbClr val="15213F"/>
                </a:solidFill>
                <a:latin typeface="Crimson Pro Semi Bold" panose="020B0604020202020204" charset="-94"/>
                <a:ea typeface="Roboto" pitchFamily="34" charset="-122"/>
                <a:cs typeface="Roboto" pitchFamily="34" charset="-120"/>
              </a:rPr>
              <a:t>Decision Tree algoritması, karar ağacı kullanarak veriyi sınıflandırır.</a:t>
            </a:r>
            <a:endParaRPr lang="en-US" sz="1900" dirty="0">
              <a:latin typeface="Crimson Pro Semi Bold" panose="020B0604020202020204" charset="-9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12205" y="735568"/>
            <a:ext cx="7692390" cy="1296114"/>
          </a:xfrm>
          <a:prstGeom prst="rect">
            <a:avLst/>
          </a:prstGeom>
          <a:noFill/>
          <a:ln/>
        </p:spPr>
        <p:txBody>
          <a:bodyPr wrap="square" lIns="0" tIns="0" rIns="0" bIns="0" rtlCol="0" anchor="t"/>
          <a:lstStyle/>
          <a:p>
            <a:pPr marL="0" indent="0">
              <a:lnSpc>
                <a:spcPts val="5100"/>
              </a:lnSpc>
              <a:buNone/>
            </a:pPr>
            <a:r>
              <a:rPr lang="en-US" sz="4050" dirty="0">
                <a:latin typeface="Crimson Pro Semi Bold" panose="020B0604020202020204" charset="-94"/>
                <a:ea typeface="Roboto Slab" pitchFamily="34" charset="-122"/>
                <a:cs typeface="Roboto Slab" pitchFamily="34" charset="-120"/>
              </a:rPr>
              <a:t>Sınıflandırma Algoritmaları ile Deneyler</a:t>
            </a:r>
            <a:endParaRPr lang="en-US" sz="4050" dirty="0">
              <a:latin typeface="Crimson Pro Semi Bold" panose="020B0604020202020204" charset="-94"/>
            </a:endParaRPr>
          </a:p>
        </p:txBody>
      </p:sp>
      <p:sp>
        <p:nvSpPr>
          <p:cNvPr id="4" name="Text 1"/>
          <p:cNvSpPr/>
          <p:nvPr/>
        </p:nvSpPr>
        <p:spPr>
          <a:xfrm>
            <a:off x="6212205" y="2342674"/>
            <a:ext cx="7692390" cy="1327309"/>
          </a:xfrm>
          <a:prstGeom prst="rect">
            <a:avLst/>
          </a:prstGeom>
          <a:noFill/>
          <a:ln/>
        </p:spPr>
        <p:txBody>
          <a:bodyPr wrap="square" lIns="0" tIns="0" rIns="0" bIns="0" rtlCol="0" anchor="t"/>
          <a:lstStyle/>
          <a:p>
            <a:pPr marL="0" indent="0">
              <a:lnSpc>
                <a:spcPts val="2600"/>
              </a:lnSpc>
              <a:buNone/>
            </a:pPr>
            <a:r>
              <a:rPr lang="en-US" sz="1900" dirty="0">
                <a:solidFill>
                  <a:srgbClr val="15213F"/>
                </a:solidFill>
                <a:latin typeface="Crimson Pro Semi Bold" panose="020B0604020202020204" charset="-94"/>
                <a:ea typeface="Roboto" pitchFamily="34" charset="-122"/>
                <a:cs typeface="Roboto" pitchFamily="34" charset="-120"/>
              </a:rPr>
              <a:t>Veri kümesinde sınıflandırma algoritmaları kullanarak sonuçları değerlendireceğiz. Aşağıdaki beş farklı algoritma her iki veri seti için uygulanmıştır: KNN (K-Nearest Neighbors), SVM (Support Vector Machines), Naive Bayes, Random Forest ve Decision Tree.</a:t>
            </a:r>
            <a:endParaRPr lang="en-US" sz="1900" dirty="0">
              <a:latin typeface="Crimson Pro Semi Bold" panose="020B0604020202020204" charset="-94"/>
            </a:endParaRPr>
          </a:p>
        </p:txBody>
      </p:sp>
      <p:sp>
        <p:nvSpPr>
          <p:cNvPr id="5" name="Shape 2"/>
          <p:cNvSpPr/>
          <p:nvPr/>
        </p:nvSpPr>
        <p:spPr>
          <a:xfrm>
            <a:off x="6212205" y="3903226"/>
            <a:ext cx="7692390" cy="3590687"/>
          </a:xfrm>
          <a:prstGeom prst="roundRect">
            <a:avLst>
              <a:gd name="adj" fmla="val 866"/>
            </a:avLst>
          </a:prstGeom>
          <a:noFill/>
          <a:ln w="7620">
            <a:solidFill>
              <a:srgbClr val="000000">
                <a:alpha val="8000"/>
              </a:srgbClr>
            </a:solidFill>
            <a:prstDash val="solid"/>
          </a:ln>
        </p:spPr>
        <p:txBody>
          <a:bodyPr/>
          <a:lstStyle/>
          <a:p>
            <a:endParaRPr lang="tr-TR">
              <a:latin typeface="Crimson Pro Semi Bold" panose="020B0604020202020204" charset="-94"/>
            </a:endParaRPr>
          </a:p>
        </p:txBody>
      </p:sp>
      <p:sp>
        <p:nvSpPr>
          <p:cNvPr id="6" name="Shape 3"/>
          <p:cNvSpPr/>
          <p:nvPr/>
        </p:nvSpPr>
        <p:spPr>
          <a:xfrm>
            <a:off x="6219825" y="3910846"/>
            <a:ext cx="7676317" cy="595908"/>
          </a:xfrm>
          <a:prstGeom prst="rect">
            <a:avLst/>
          </a:prstGeom>
          <a:solidFill>
            <a:srgbClr val="FFFFFF">
              <a:alpha val="4000"/>
            </a:srgbClr>
          </a:solidFill>
          <a:ln/>
        </p:spPr>
        <p:txBody>
          <a:bodyPr/>
          <a:lstStyle/>
          <a:p>
            <a:endParaRPr lang="tr-TR">
              <a:latin typeface="Crimson Pro Semi Bold" panose="020B0604020202020204" charset="-94"/>
            </a:endParaRPr>
          </a:p>
        </p:txBody>
      </p:sp>
      <p:sp>
        <p:nvSpPr>
          <p:cNvPr id="7" name="Text 4"/>
          <p:cNvSpPr/>
          <p:nvPr/>
        </p:nvSpPr>
        <p:spPr>
          <a:xfrm>
            <a:off x="6428184" y="4042886"/>
            <a:ext cx="2140029" cy="331827"/>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Algoritma</a:t>
            </a:r>
            <a:endParaRPr lang="en-US" sz="1700" dirty="0">
              <a:latin typeface="Crimson Pro Semi Bold" panose="020B0604020202020204" charset="-94"/>
            </a:endParaRPr>
          </a:p>
        </p:txBody>
      </p:sp>
      <p:sp>
        <p:nvSpPr>
          <p:cNvPr id="8" name="Text 5"/>
          <p:cNvSpPr/>
          <p:nvPr/>
        </p:nvSpPr>
        <p:spPr>
          <a:xfrm>
            <a:off x="8990409" y="4042886"/>
            <a:ext cx="2136219" cy="331827"/>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Kırmızı Şarap Doğruluk</a:t>
            </a:r>
            <a:endParaRPr lang="en-US" sz="1700" dirty="0">
              <a:latin typeface="Crimson Pro Semi Bold" panose="020B0604020202020204" charset="-94"/>
            </a:endParaRPr>
          </a:p>
        </p:txBody>
      </p:sp>
      <p:sp>
        <p:nvSpPr>
          <p:cNvPr id="9" name="Text 6"/>
          <p:cNvSpPr/>
          <p:nvPr/>
        </p:nvSpPr>
        <p:spPr>
          <a:xfrm>
            <a:off x="11548824" y="4042886"/>
            <a:ext cx="2140029" cy="331827"/>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Beyaz Şarap Doğruluk</a:t>
            </a:r>
            <a:endParaRPr lang="en-US" sz="1700" dirty="0">
              <a:latin typeface="Crimson Pro Semi Bold" panose="020B0604020202020204" charset="-94"/>
            </a:endParaRPr>
          </a:p>
        </p:txBody>
      </p:sp>
      <p:sp>
        <p:nvSpPr>
          <p:cNvPr id="10" name="Shape 7"/>
          <p:cNvSpPr/>
          <p:nvPr/>
        </p:nvSpPr>
        <p:spPr>
          <a:xfrm>
            <a:off x="6219825" y="4506754"/>
            <a:ext cx="7676317" cy="595908"/>
          </a:xfrm>
          <a:prstGeom prst="rect">
            <a:avLst/>
          </a:prstGeom>
          <a:solidFill>
            <a:srgbClr val="000000">
              <a:alpha val="4000"/>
            </a:srgbClr>
          </a:solidFill>
          <a:ln/>
        </p:spPr>
        <p:txBody>
          <a:bodyPr/>
          <a:lstStyle/>
          <a:p>
            <a:endParaRPr lang="tr-TR">
              <a:latin typeface="Crimson Pro Semi Bold" panose="020B0604020202020204" charset="-94"/>
            </a:endParaRPr>
          </a:p>
        </p:txBody>
      </p:sp>
      <p:sp>
        <p:nvSpPr>
          <p:cNvPr id="11" name="Text 8"/>
          <p:cNvSpPr/>
          <p:nvPr/>
        </p:nvSpPr>
        <p:spPr>
          <a:xfrm>
            <a:off x="6428184" y="4638794"/>
            <a:ext cx="2140029" cy="331827"/>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KNN</a:t>
            </a:r>
            <a:endParaRPr lang="en-US" sz="1700" dirty="0">
              <a:latin typeface="Crimson Pro Semi Bold" panose="020B0604020202020204" charset="-94"/>
            </a:endParaRPr>
          </a:p>
        </p:txBody>
      </p:sp>
      <p:sp>
        <p:nvSpPr>
          <p:cNvPr id="12" name="Text 9"/>
          <p:cNvSpPr/>
          <p:nvPr/>
        </p:nvSpPr>
        <p:spPr>
          <a:xfrm>
            <a:off x="8990409" y="4638794"/>
            <a:ext cx="2136219" cy="331827"/>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%48.54</a:t>
            </a:r>
            <a:endParaRPr lang="en-US" sz="1700" dirty="0">
              <a:latin typeface="Crimson Pro Semi Bold" panose="020B0604020202020204" charset="-94"/>
            </a:endParaRPr>
          </a:p>
        </p:txBody>
      </p:sp>
      <p:sp>
        <p:nvSpPr>
          <p:cNvPr id="13" name="Text 10"/>
          <p:cNvSpPr/>
          <p:nvPr/>
        </p:nvSpPr>
        <p:spPr>
          <a:xfrm>
            <a:off x="11548824" y="4638794"/>
            <a:ext cx="2140029" cy="331827"/>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%47.55</a:t>
            </a:r>
            <a:endParaRPr lang="en-US" sz="1700" dirty="0">
              <a:latin typeface="Crimson Pro Semi Bold" panose="020B0604020202020204" charset="-94"/>
            </a:endParaRPr>
          </a:p>
        </p:txBody>
      </p:sp>
      <p:sp>
        <p:nvSpPr>
          <p:cNvPr id="14" name="Shape 11"/>
          <p:cNvSpPr/>
          <p:nvPr/>
        </p:nvSpPr>
        <p:spPr>
          <a:xfrm>
            <a:off x="6219825" y="5102662"/>
            <a:ext cx="7676317" cy="595908"/>
          </a:xfrm>
          <a:prstGeom prst="rect">
            <a:avLst/>
          </a:prstGeom>
          <a:solidFill>
            <a:srgbClr val="FFFFFF">
              <a:alpha val="4000"/>
            </a:srgbClr>
          </a:solidFill>
          <a:ln/>
        </p:spPr>
        <p:txBody>
          <a:bodyPr/>
          <a:lstStyle/>
          <a:p>
            <a:endParaRPr lang="tr-TR">
              <a:latin typeface="Crimson Pro Semi Bold" panose="020B0604020202020204" charset="-94"/>
            </a:endParaRPr>
          </a:p>
        </p:txBody>
      </p:sp>
      <p:sp>
        <p:nvSpPr>
          <p:cNvPr id="15" name="Text 12"/>
          <p:cNvSpPr/>
          <p:nvPr/>
        </p:nvSpPr>
        <p:spPr>
          <a:xfrm>
            <a:off x="6428184" y="5234702"/>
            <a:ext cx="2140029" cy="331827"/>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SVM</a:t>
            </a:r>
            <a:endParaRPr lang="en-US" sz="1700" dirty="0">
              <a:latin typeface="Crimson Pro Semi Bold" panose="020B0604020202020204" charset="-94"/>
            </a:endParaRPr>
          </a:p>
        </p:txBody>
      </p:sp>
      <p:sp>
        <p:nvSpPr>
          <p:cNvPr id="16" name="Text 13"/>
          <p:cNvSpPr/>
          <p:nvPr/>
        </p:nvSpPr>
        <p:spPr>
          <a:xfrm>
            <a:off x="8990409" y="5234702"/>
            <a:ext cx="2136219" cy="331827"/>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%50.42</a:t>
            </a:r>
            <a:endParaRPr lang="en-US" sz="1700" dirty="0">
              <a:latin typeface="Crimson Pro Semi Bold" panose="020B0604020202020204" charset="-94"/>
            </a:endParaRPr>
          </a:p>
        </p:txBody>
      </p:sp>
      <p:sp>
        <p:nvSpPr>
          <p:cNvPr id="17" name="Text 14"/>
          <p:cNvSpPr/>
          <p:nvPr/>
        </p:nvSpPr>
        <p:spPr>
          <a:xfrm>
            <a:off x="11548824" y="5234702"/>
            <a:ext cx="2140029" cy="331827"/>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%45.92</a:t>
            </a:r>
            <a:endParaRPr lang="en-US" sz="1700" dirty="0">
              <a:latin typeface="Crimson Pro Semi Bold" panose="020B0604020202020204" charset="-94"/>
            </a:endParaRPr>
          </a:p>
        </p:txBody>
      </p:sp>
      <p:sp>
        <p:nvSpPr>
          <p:cNvPr id="18" name="Shape 15"/>
          <p:cNvSpPr/>
          <p:nvPr/>
        </p:nvSpPr>
        <p:spPr>
          <a:xfrm>
            <a:off x="6219825" y="5698569"/>
            <a:ext cx="7676317" cy="595908"/>
          </a:xfrm>
          <a:prstGeom prst="rect">
            <a:avLst/>
          </a:prstGeom>
          <a:solidFill>
            <a:srgbClr val="000000">
              <a:alpha val="4000"/>
            </a:srgbClr>
          </a:solidFill>
          <a:ln/>
        </p:spPr>
        <p:txBody>
          <a:bodyPr/>
          <a:lstStyle/>
          <a:p>
            <a:endParaRPr lang="tr-TR">
              <a:latin typeface="Crimson Pro Semi Bold" panose="020B0604020202020204" charset="-94"/>
            </a:endParaRPr>
          </a:p>
        </p:txBody>
      </p:sp>
      <p:sp>
        <p:nvSpPr>
          <p:cNvPr id="19" name="Text 16"/>
          <p:cNvSpPr/>
          <p:nvPr/>
        </p:nvSpPr>
        <p:spPr>
          <a:xfrm>
            <a:off x="6428184" y="5830610"/>
            <a:ext cx="2140029" cy="331827"/>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Naive Bayes</a:t>
            </a:r>
            <a:endParaRPr lang="en-US" sz="1700" dirty="0">
              <a:latin typeface="Crimson Pro Semi Bold" panose="020B0604020202020204" charset="-94"/>
            </a:endParaRPr>
          </a:p>
        </p:txBody>
      </p:sp>
      <p:sp>
        <p:nvSpPr>
          <p:cNvPr id="20" name="Text 17"/>
          <p:cNvSpPr/>
          <p:nvPr/>
        </p:nvSpPr>
        <p:spPr>
          <a:xfrm>
            <a:off x="8990409" y="5830610"/>
            <a:ext cx="2136219" cy="331827"/>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%54.17</a:t>
            </a:r>
            <a:endParaRPr lang="en-US" sz="1700" dirty="0">
              <a:latin typeface="Crimson Pro Semi Bold" panose="020B0604020202020204" charset="-94"/>
            </a:endParaRPr>
          </a:p>
        </p:txBody>
      </p:sp>
      <p:sp>
        <p:nvSpPr>
          <p:cNvPr id="21" name="Text 18"/>
          <p:cNvSpPr/>
          <p:nvPr/>
        </p:nvSpPr>
        <p:spPr>
          <a:xfrm>
            <a:off x="11548824" y="5830610"/>
            <a:ext cx="2140029" cy="331827"/>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%42.45</a:t>
            </a:r>
            <a:endParaRPr lang="en-US" sz="1700" dirty="0">
              <a:latin typeface="Crimson Pro Semi Bold" panose="020B0604020202020204" charset="-94"/>
            </a:endParaRPr>
          </a:p>
        </p:txBody>
      </p:sp>
      <p:sp>
        <p:nvSpPr>
          <p:cNvPr id="22" name="Shape 19"/>
          <p:cNvSpPr/>
          <p:nvPr/>
        </p:nvSpPr>
        <p:spPr>
          <a:xfrm>
            <a:off x="6219825" y="6294477"/>
            <a:ext cx="7676317" cy="595908"/>
          </a:xfrm>
          <a:prstGeom prst="rect">
            <a:avLst/>
          </a:prstGeom>
          <a:solidFill>
            <a:srgbClr val="FFFFFF">
              <a:alpha val="4000"/>
            </a:srgbClr>
          </a:solidFill>
          <a:ln/>
        </p:spPr>
        <p:txBody>
          <a:bodyPr/>
          <a:lstStyle/>
          <a:p>
            <a:endParaRPr lang="tr-TR">
              <a:latin typeface="Crimson Pro Semi Bold" panose="020B0604020202020204" charset="-94"/>
            </a:endParaRPr>
          </a:p>
        </p:txBody>
      </p:sp>
      <p:sp>
        <p:nvSpPr>
          <p:cNvPr id="23" name="Text 20"/>
          <p:cNvSpPr/>
          <p:nvPr/>
        </p:nvSpPr>
        <p:spPr>
          <a:xfrm>
            <a:off x="6428184" y="6426518"/>
            <a:ext cx="2140029" cy="331827"/>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Random Forest</a:t>
            </a:r>
            <a:endParaRPr lang="en-US" sz="1700" dirty="0">
              <a:latin typeface="Crimson Pro Semi Bold" panose="020B0604020202020204" charset="-94"/>
            </a:endParaRPr>
          </a:p>
        </p:txBody>
      </p:sp>
      <p:sp>
        <p:nvSpPr>
          <p:cNvPr id="24" name="Text 21"/>
          <p:cNvSpPr/>
          <p:nvPr/>
        </p:nvSpPr>
        <p:spPr>
          <a:xfrm>
            <a:off x="8990409" y="6426518"/>
            <a:ext cx="2136219" cy="331827"/>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%65.83</a:t>
            </a:r>
            <a:endParaRPr lang="en-US" sz="1700" dirty="0">
              <a:latin typeface="Crimson Pro Semi Bold" panose="020B0604020202020204" charset="-94"/>
            </a:endParaRPr>
          </a:p>
        </p:txBody>
      </p:sp>
      <p:sp>
        <p:nvSpPr>
          <p:cNvPr id="25" name="Text 22"/>
          <p:cNvSpPr/>
          <p:nvPr/>
        </p:nvSpPr>
        <p:spPr>
          <a:xfrm>
            <a:off x="11548824" y="6426518"/>
            <a:ext cx="2140029" cy="331827"/>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%67.55</a:t>
            </a:r>
            <a:endParaRPr lang="en-US" sz="1700" dirty="0">
              <a:latin typeface="Crimson Pro Semi Bold" panose="020B0604020202020204" charset="-94"/>
            </a:endParaRPr>
          </a:p>
        </p:txBody>
      </p:sp>
      <p:sp>
        <p:nvSpPr>
          <p:cNvPr id="26" name="Shape 23"/>
          <p:cNvSpPr/>
          <p:nvPr/>
        </p:nvSpPr>
        <p:spPr>
          <a:xfrm>
            <a:off x="6219825" y="6890385"/>
            <a:ext cx="7676317" cy="595908"/>
          </a:xfrm>
          <a:prstGeom prst="rect">
            <a:avLst/>
          </a:prstGeom>
          <a:solidFill>
            <a:srgbClr val="000000">
              <a:alpha val="4000"/>
            </a:srgbClr>
          </a:solidFill>
          <a:ln/>
        </p:spPr>
        <p:txBody>
          <a:bodyPr/>
          <a:lstStyle/>
          <a:p>
            <a:endParaRPr lang="tr-TR">
              <a:latin typeface="Crimson Pro Semi Bold" panose="020B0604020202020204" charset="-94"/>
            </a:endParaRPr>
          </a:p>
        </p:txBody>
      </p:sp>
      <p:sp>
        <p:nvSpPr>
          <p:cNvPr id="27" name="Text 24"/>
          <p:cNvSpPr/>
          <p:nvPr/>
        </p:nvSpPr>
        <p:spPr>
          <a:xfrm>
            <a:off x="6428184" y="7022425"/>
            <a:ext cx="2140029" cy="331827"/>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Decision Tree</a:t>
            </a:r>
            <a:endParaRPr lang="en-US" sz="1700" dirty="0">
              <a:latin typeface="Crimson Pro Semi Bold" panose="020B0604020202020204" charset="-94"/>
            </a:endParaRPr>
          </a:p>
        </p:txBody>
      </p:sp>
      <p:sp>
        <p:nvSpPr>
          <p:cNvPr id="28" name="Text 25"/>
          <p:cNvSpPr/>
          <p:nvPr/>
        </p:nvSpPr>
        <p:spPr>
          <a:xfrm>
            <a:off x="8990409" y="7022425"/>
            <a:ext cx="2136219" cy="331827"/>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%56.25</a:t>
            </a:r>
            <a:endParaRPr lang="en-US" sz="1700" dirty="0">
              <a:latin typeface="Crimson Pro Semi Bold" panose="020B0604020202020204" charset="-94"/>
            </a:endParaRPr>
          </a:p>
        </p:txBody>
      </p:sp>
      <p:sp>
        <p:nvSpPr>
          <p:cNvPr id="29" name="Text 26"/>
          <p:cNvSpPr/>
          <p:nvPr/>
        </p:nvSpPr>
        <p:spPr>
          <a:xfrm>
            <a:off x="11548824" y="7022425"/>
            <a:ext cx="2140029" cy="331827"/>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%58.78</a:t>
            </a:r>
            <a:endParaRPr lang="en-US" sz="1700" dirty="0">
              <a:latin typeface="Crimson Pro Semi Bold" panose="020B0604020202020204" charset="-94"/>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3172"/>
          </a:xfrm>
          <a:prstGeom prst="rect">
            <a:avLst/>
          </a:prstGeom>
        </p:spPr>
      </p:pic>
      <p:sp>
        <p:nvSpPr>
          <p:cNvPr id="3" name="Text 0"/>
          <p:cNvSpPr/>
          <p:nvPr/>
        </p:nvSpPr>
        <p:spPr>
          <a:xfrm>
            <a:off x="730687" y="574119"/>
            <a:ext cx="5884902" cy="652462"/>
          </a:xfrm>
          <a:prstGeom prst="rect">
            <a:avLst/>
          </a:prstGeom>
          <a:noFill/>
          <a:ln/>
        </p:spPr>
        <p:txBody>
          <a:bodyPr wrap="none" lIns="0" tIns="0" rIns="0" bIns="0" rtlCol="0" anchor="t"/>
          <a:lstStyle/>
          <a:p>
            <a:pPr marL="0" indent="0">
              <a:lnSpc>
                <a:spcPts val="5100"/>
              </a:lnSpc>
              <a:buNone/>
            </a:pPr>
            <a:r>
              <a:rPr lang="en-US" sz="4100" dirty="0">
                <a:solidFill>
                  <a:srgbClr val="3257B8"/>
                </a:solidFill>
                <a:latin typeface="Crimson Pro Semi Bold" panose="020B0604020202020204" charset="-94"/>
                <a:ea typeface="Roboto Slab" pitchFamily="34" charset="-122"/>
                <a:cs typeface="Roboto Slab" pitchFamily="34" charset="-120"/>
              </a:rPr>
              <a:t>Kırmızı Şarap Sonuçları</a:t>
            </a:r>
            <a:endParaRPr lang="en-US" sz="4100" dirty="0">
              <a:latin typeface="Crimson Pro Semi Bold" panose="020B0604020202020204" charset="-94"/>
            </a:endParaRPr>
          </a:p>
        </p:txBody>
      </p:sp>
      <p:sp>
        <p:nvSpPr>
          <p:cNvPr id="4" name="Text 1"/>
          <p:cNvSpPr/>
          <p:nvPr/>
        </p:nvSpPr>
        <p:spPr>
          <a:xfrm>
            <a:off x="730687" y="1539716"/>
            <a:ext cx="7682627" cy="1670447"/>
          </a:xfrm>
          <a:prstGeom prst="rect">
            <a:avLst/>
          </a:prstGeom>
          <a:noFill/>
          <a:ln/>
        </p:spPr>
        <p:txBody>
          <a:bodyPr wrap="square" lIns="0" tIns="0" rIns="0" bIns="0" rtlCol="0" anchor="t"/>
          <a:lstStyle/>
          <a:p>
            <a:pPr marL="0" indent="0">
              <a:lnSpc>
                <a:spcPts val="2600"/>
              </a:lnSpc>
              <a:buNone/>
            </a:pPr>
            <a:r>
              <a:rPr lang="en-US" sz="1900" dirty="0">
                <a:solidFill>
                  <a:srgbClr val="15213F"/>
                </a:solidFill>
                <a:latin typeface="Crimson Pro Semi Bold" panose="020B0604020202020204" charset="-94"/>
                <a:ea typeface="Roboto" pitchFamily="34" charset="-122"/>
                <a:cs typeface="Roboto" pitchFamily="34" charset="-120"/>
              </a:rPr>
              <a:t>Kırmızı şarap veri setinde, Random Forest algoritması en yüksek doğruluk oranını (%65.83) elde etmiştir. Bu, Random Forest'in birden fazla karar ağacı kullanarak daha karmaşık veri yapısını daha iyi modelleyebilmesinden kaynaklanmaktadır. Diğer algoritmaların doğruluk oranları daha düşük olmuştur. Örneğin, KNN algoritması %48.54 doğruluk oranı ile en düşük performansı göstermiştir.</a:t>
            </a:r>
            <a:endParaRPr lang="en-US" sz="1900" dirty="0">
              <a:latin typeface="Crimson Pro Semi Bold" panose="020B0604020202020204" charset="-94"/>
            </a:endParaRPr>
          </a:p>
        </p:txBody>
      </p:sp>
      <p:sp>
        <p:nvSpPr>
          <p:cNvPr id="5" name="Shape 2"/>
          <p:cNvSpPr/>
          <p:nvPr/>
        </p:nvSpPr>
        <p:spPr>
          <a:xfrm>
            <a:off x="730687" y="3681258"/>
            <a:ext cx="7682627" cy="4214098"/>
          </a:xfrm>
          <a:prstGeom prst="roundRect">
            <a:avLst>
              <a:gd name="adj" fmla="val 743"/>
            </a:avLst>
          </a:prstGeom>
          <a:noFill/>
          <a:ln w="7620">
            <a:solidFill>
              <a:srgbClr val="000000">
                <a:alpha val="8000"/>
              </a:srgbClr>
            </a:solidFill>
            <a:prstDash val="solid"/>
          </a:ln>
        </p:spPr>
        <p:txBody>
          <a:bodyPr/>
          <a:lstStyle/>
          <a:p>
            <a:endParaRPr lang="tr-TR">
              <a:latin typeface="Crimson Pro Semi Bold" panose="020B0604020202020204" charset="-94"/>
            </a:endParaRPr>
          </a:p>
        </p:txBody>
      </p:sp>
      <p:sp>
        <p:nvSpPr>
          <p:cNvPr id="6" name="Shape 3"/>
          <p:cNvSpPr/>
          <p:nvPr/>
        </p:nvSpPr>
        <p:spPr>
          <a:xfrm>
            <a:off x="738307" y="3688878"/>
            <a:ext cx="7667387" cy="599837"/>
          </a:xfrm>
          <a:prstGeom prst="rect">
            <a:avLst/>
          </a:prstGeom>
          <a:solidFill>
            <a:srgbClr val="FFFFFF">
              <a:alpha val="4000"/>
            </a:srgbClr>
          </a:solidFill>
          <a:ln/>
        </p:spPr>
        <p:txBody>
          <a:bodyPr/>
          <a:lstStyle/>
          <a:p>
            <a:endParaRPr lang="tr-TR">
              <a:latin typeface="Crimson Pro Semi Bold" panose="020B0604020202020204" charset="-94"/>
            </a:endParaRPr>
          </a:p>
        </p:txBody>
      </p:sp>
      <p:sp>
        <p:nvSpPr>
          <p:cNvPr id="7" name="Text 4"/>
          <p:cNvSpPr/>
          <p:nvPr/>
        </p:nvSpPr>
        <p:spPr>
          <a:xfrm>
            <a:off x="947380" y="3821752"/>
            <a:ext cx="111216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Sınıf</a:t>
            </a:r>
            <a:endParaRPr lang="en-US" sz="1700" dirty="0">
              <a:latin typeface="Crimson Pro Semi Bold" panose="020B0604020202020204" charset="-94"/>
            </a:endParaRPr>
          </a:p>
        </p:txBody>
      </p:sp>
      <p:sp>
        <p:nvSpPr>
          <p:cNvPr id="8" name="Text 5"/>
          <p:cNvSpPr/>
          <p:nvPr/>
        </p:nvSpPr>
        <p:spPr>
          <a:xfrm>
            <a:off x="2484596" y="3821752"/>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Precision</a:t>
            </a:r>
            <a:endParaRPr lang="en-US" sz="1700" dirty="0">
              <a:latin typeface="Crimson Pro Semi Bold" panose="020B0604020202020204" charset="-94"/>
            </a:endParaRPr>
          </a:p>
        </p:txBody>
      </p:sp>
      <p:sp>
        <p:nvSpPr>
          <p:cNvPr id="9" name="Text 6"/>
          <p:cNvSpPr/>
          <p:nvPr/>
        </p:nvSpPr>
        <p:spPr>
          <a:xfrm>
            <a:off x="4018002" y="3821752"/>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Recall</a:t>
            </a:r>
            <a:endParaRPr lang="en-US" sz="1700" dirty="0">
              <a:latin typeface="Crimson Pro Semi Bold" panose="020B0604020202020204" charset="-94"/>
            </a:endParaRPr>
          </a:p>
        </p:txBody>
      </p:sp>
      <p:sp>
        <p:nvSpPr>
          <p:cNvPr id="10" name="Text 7"/>
          <p:cNvSpPr/>
          <p:nvPr/>
        </p:nvSpPr>
        <p:spPr>
          <a:xfrm>
            <a:off x="5551408" y="3821752"/>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F1-Score</a:t>
            </a:r>
            <a:endParaRPr lang="en-US" sz="1700" dirty="0">
              <a:latin typeface="Crimson Pro Semi Bold" panose="020B0604020202020204" charset="-94"/>
            </a:endParaRPr>
          </a:p>
        </p:txBody>
      </p:sp>
      <p:sp>
        <p:nvSpPr>
          <p:cNvPr id="11" name="Text 8"/>
          <p:cNvSpPr/>
          <p:nvPr/>
        </p:nvSpPr>
        <p:spPr>
          <a:xfrm>
            <a:off x="7084814" y="3821752"/>
            <a:ext cx="111216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Destek</a:t>
            </a:r>
            <a:endParaRPr lang="en-US" sz="1700" dirty="0">
              <a:latin typeface="Crimson Pro Semi Bold" panose="020B0604020202020204" charset="-94"/>
            </a:endParaRPr>
          </a:p>
        </p:txBody>
      </p:sp>
      <p:sp>
        <p:nvSpPr>
          <p:cNvPr id="12" name="Shape 9"/>
          <p:cNvSpPr/>
          <p:nvPr/>
        </p:nvSpPr>
        <p:spPr>
          <a:xfrm>
            <a:off x="738307" y="4288715"/>
            <a:ext cx="7667387" cy="599837"/>
          </a:xfrm>
          <a:prstGeom prst="rect">
            <a:avLst/>
          </a:prstGeom>
          <a:solidFill>
            <a:srgbClr val="000000">
              <a:alpha val="4000"/>
            </a:srgbClr>
          </a:solidFill>
          <a:ln/>
        </p:spPr>
        <p:txBody>
          <a:bodyPr/>
          <a:lstStyle/>
          <a:p>
            <a:endParaRPr lang="tr-TR" sz="1700">
              <a:latin typeface="Crimson Pro Semi Bold" panose="020B0604020202020204" charset="-94"/>
            </a:endParaRPr>
          </a:p>
        </p:txBody>
      </p:sp>
      <p:sp>
        <p:nvSpPr>
          <p:cNvPr id="13" name="Text 10"/>
          <p:cNvSpPr/>
          <p:nvPr/>
        </p:nvSpPr>
        <p:spPr>
          <a:xfrm>
            <a:off x="947380" y="4421589"/>
            <a:ext cx="111216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3</a:t>
            </a:r>
            <a:endParaRPr lang="en-US" sz="1700" dirty="0">
              <a:latin typeface="Crimson Pro Semi Bold" panose="020B0604020202020204" charset="-94"/>
            </a:endParaRPr>
          </a:p>
        </p:txBody>
      </p:sp>
      <p:sp>
        <p:nvSpPr>
          <p:cNvPr id="14" name="Text 11"/>
          <p:cNvSpPr/>
          <p:nvPr/>
        </p:nvSpPr>
        <p:spPr>
          <a:xfrm>
            <a:off x="2484596" y="4421589"/>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0.0</a:t>
            </a:r>
            <a:endParaRPr lang="en-US" sz="1700" dirty="0">
              <a:latin typeface="Crimson Pro Semi Bold" panose="020B0604020202020204" charset="-94"/>
            </a:endParaRPr>
          </a:p>
        </p:txBody>
      </p:sp>
      <p:sp>
        <p:nvSpPr>
          <p:cNvPr id="15" name="Text 12"/>
          <p:cNvSpPr/>
          <p:nvPr/>
        </p:nvSpPr>
        <p:spPr>
          <a:xfrm>
            <a:off x="4018002" y="4421589"/>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0.0</a:t>
            </a:r>
            <a:endParaRPr lang="en-US" sz="1700" dirty="0">
              <a:latin typeface="Crimson Pro Semi Bold" panose="020B0604020202020204" charset="-94"/>
            </a:endParaRPr>
          </a:p>
        </p:txBody>
      </p:sp>
      <p:sp>
        <p:nvSpPr>
          <p:cNvPr id="16" name="Text 13"/>
          <p:cNvSpPr/>
          <p:nvPr/>
        </p:nvSpPr>
        <p:spPr>
          <a:xfrm>
            <a:off x="5551408" y="4421589"/>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0.0</a:t>
            </a:r>
            <a:endParaRPr lang="en-US" sz="1700" dirty="0">
              <a:latin typeface="Crimson Pro Semi Bold" panose="020B0604020202020204" charset="-94"/>
            </a:endParaRPr>
          </a:p>
        </p:txBody>
      </p:sp>
      <p:sp>
        <p:nvSpPr>
          <p:cNvPr id="17" name="Text 14"/>
          <p:cNvSpPr/>
          <p:nvPr/>
        </p:nvSpPr>
        <p:spPr>
          <a:xfrm>
            <a:off x="7084814" y="4421589"/>
            <a:ext cx="111216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1.0</a:t>
            </a:r>
            <a:endParaRPr lang="en-US" sz="1700" dirty="0">
              <a:latin typeface="Crimson Pro Semi Bold" panose="020B0604020202020204" charset="-94"/>
            </a:endParaRPr>
          </a:p>
        </p:txBody>
      </p:sp>
      <p:sp>
        <p:nvSpPr>
          <p:cNvPr id="18" name="Shape 15"/>
          <p:cNvSpPr/>
          <p:nvPr/>
        </p:nvSpPr>
        <p:spPr>
          <a:xfrm>
            <a:off x="738307" y="4888552"/>
            <a:ext cx="7667387" cy="599837"/>
          </a:xfrm>
          <a:prstGeom prst="rect">
            <a:avLst/>
          </a:prstGeom>
          <a:solidFill>
            <a:srgbClr val="FFFFFF">
              <a:alpha val="4000"/>
            </a:srgbClr>
          </a:solidFill>
          <a:ln/>
        </p:spPr>
        <p:txBody>
          <a:bodyPr/>
          <a:lstStyle/>
          <a:p>
            <a:endParaRPr lang="tr-TR" sz="1700">
              <a:latin typeface="Crimson Pro Semi Bold" panose="020B0604020202020204" charset="-94"/>
            </a:endParaRPr>
          </a:p>
        </p:txBody>
      </p:sp>
      <p:sp>
        <p:nvSpPr>
          <p:cNvPr id="19" name="Text 16"/>
          <p:cNvSpPr/>
          <p:nvPr/>
        </p:nvSpPr>
        <p:spPr>
          <a:xfrm>
            <a:off x="947380" y="5021426"/>
            <a:ext cx="111216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4</a:t>
            </a:r>
            <a:endParaRPr lang="en-US" sz="1700" dirty="0">
              <a:latin typeface="Crimson Pro Semi Bold" panose="020B0604020202020204" charset="-94"/>
            </a:endParaRPr>
          </a:p>
        </p:txBody>
      </p:sp>
      <p:sp>
        <p:nvSpPr>
          <p:cNvPr id="20" name="Text 17"/>
          <p:cNvSpPr/>
          <p:nvPr/>
        </p:nvSpPr>
        <p:spPr>
          <a:xfrm>
            <a:off x="2484596" y="5021426"/>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0.071</a:t>
            </a:r>
            <a:endParaRPr lang="en-US" sz="1700" dirty="0">
              <a:latin typeface="Crimson Pro Semi Bold" panose="020B0604020202020204" charset="-94"/>
            </a:endParaRPr>
          </a:p>
        </p:txBody>
      </p:sp>
      <p:sp>
        <p:nvSpPr>
          <p:cNvPr id="21" name="Text 18"/>
          <p:cNvSpPr/>
          <p:nvPr/>
        </p:nvSpPr>
        <p:spPr>
          <a:xfrm>
            <a:off x="4018002" y="5021426"/>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0.059</a:t>
            </a:r>
            <a:endParaRPr lang="en-US" sz="1700" dirty="0">
              <a:latin typeface="Crimson Pro Semi Bold" panose="020B0604020202020204" charset="-94"/>
            </a:endParaRPr>
          </a:p>
        </p:txBody>
      </p:sp>
      <p:sp>
        <p:nvSpPr>
          <p:cNvPr id="22" name="Text 19"/>
          <p:cNvSpPr/>
          <p:nvPr/>
        </p:nvSpPr>
        <p:spPr>
          <a:xfrm>
            <a:off x="5551408" y="5021426"/>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0.065</a:t>
            </a:r>
            <a:endParaRPr lang="en-US" sz="1700" dirty="0">
              <a:latin typeface="Crimson Pro Semi Bold" panose="020B0604020202020204" charset="-94"/>
            </a:endParaRPr>
          </a:p>
        </p:txBody>
      </p:sp>
      <p:sp>
        <p:nvSpPr>
          <p:cNvPr id="23" name="Text 20"/>
          <p:cNvSpPr/>
          <p:nvPr/>
        </p:nvSpPr>
        <p:spPr>
          <a:xfrm>
            <a:off x="7084814" y="5021426"/>
            <a:ext cx="111216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17.0</a:t>
            </a:r>
            <a:endParaRPr lang="en-US" sz="1700" dirty="0">
              <a:latin typeface="Crimson Pro Semi Bold" panose="020B0604020202020204" charset="-94"/>
            </a:endParaRPr>
          </a:p>
        </p:txBody>
      </p:sp>
      <p:sp>
        <p:nvSpPr>
          <p:cNvPr id="24" name="Shape 21"/>
          <p:cNvSpPr/>
          <p:nvPr/>
        </p:nvSpPr>
        <p:spPr>
          <a:xfrm>
            <a:off x="738307" y="5488389"/>
            <a:ext cx="7667387" cy="599837"/>
          </a:xfrm>
          <a:prstGeom prst="rect">
            <a:avLst/>
          </a:prstGeom>
          <a:solidFill>
            <a:srgbClr val="000000">
              <a:alpha val="4000"/>
            </a:srgbClr>
          </a:solidFill>
          <a:ln/>
        </p:spPr>
        <p:txBody>
          <a:bodyPr/>
          <a:lstStyle/>
          <a:p>
            <a:endParaRPr lang="tr-TR" sz="1700">
              <a:latin typeface="Crimson Pro Semi Bold" panose="020B0604020202020204" charset="-94"/>
            </a:endParaRPr>
          </a:p>
        </p:txBody>
      </p:sp>
      <p:sp>
        <p:nvSpPr>
          <p:cNvPr id="25" name="Text 22"/>
          <p:cNvSpPr/>
          <p:nvPr/>
        </p:nvSpPr>
        <p:spPr>
          <a:xfrm>
            <a:off x="947380" y="5621263"/>
            <a:ext cx="111216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5</a:t>
            </a:r>
            <a:endParaRPr lang="en-US" sz="1700" dirty="0">
              <a:latin typeface="Crimson Pro Semi Bold" panose="020B0604020202020204" charset="-94"/>
            </a:endParaRPr>
          </a:p>
        </p:txBody>
      </p:sp>
      <p:sp>
        <p:nvSpPr>
          <p:cNvPr id="26" name="Text 23"/>
          <p:cNvSpPr/>
          <p:nvPr/>
        </p:nvSpPr>
        <p:spPr>
          <a:xfrm>
            <a:off x="2484596" y="5621263"/>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0.659</a:t>
            </a:r>
            <a:endParaRPr lang="en-US" sz="1700" dirty="0">
              <a:latin typeface="Crimson Pro Semi Bold" panose="020B0604020202020204" charset="-94"/>
            </a:endParaRPr>
          </a:p>
        </p:txBody>
      </p:sp>
      <p:sp>
        <p:nvSpPr>
          <p:cNvPr id="27" name="Text 24"/>
          <p:cNvSpPr/>
          <p:nvPr/>
        </p:nvSpPr>
        <p:spPr>
          <a:xfrm>
            <a:off x="4018002" y="5621263"/>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0.626</a:t>
            </a:r>
            <a:endParaRPr lang="en-US" sz="1700" dirty="0">
              <a:latin typeface="Crimson Pro Semi Bold" panose="020B0604020202020204" charset="-94"/>
            </a:endParaRPr>
          </a:p>
        </p:txBody>
      </p:sp>
      <p:sp>
        <p:nvSpPr>
          <p:cNvPr id="28" name="Text 25"/>
          <p:cNvSpPr/>
          <p:nvPr/>
        </p:nvSpPr>
        <p:spPr>
          <a:xfrm>
            <a:off x="5551408" y="5621263"/>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0.642</a:t>
            </a:r>
            <a:endParaRPr lang="en-US" sz="1700" dirty="0">
              <a:latin typeface="Crimson Pro Semi Bold" panose="020B0604020202020204" charset="-94"/>
            </a:endParaRPr>
          </a:p>
        </p:txBody>
      </p:sp>
      <p:sp>
        <p:nvSpPr>
          <p:cNvPr id="29" name="Text 26"/>
          <p:cNvSpPr/>
          <p:nvPr/>
        </p:nvSpPr>
        <p:spPr>
          <a:xfrm>
            <a:off x="7084814" y="5621263"/>
            <a:ext cx="111216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195.0</a:t>
            </a:r>
            <a:endParaRPr lang="en-US" sz="1700" dirty="0">
              <a:latin typeface="Crimson Pro Semi Bold" panose="020B0604020202020204" charset="-94"/>
            </a:endParaRPr>
          </a:p>
        </p:txBody>
      </p:sp>
      <p:sp>
        <p:nvSpPr>
          <p:cNvPr id="30" name="Shape 27"/>
          <p:cNvSpPr/>
          <p:nvPr/>
        </p:nvSpPr>
        <p:spPr>
          <a:xfrm>
            <a:off x="738307" y="6088226"/>
            <a:ext cx="7667387" cy="599837"/>
          </a:xfrm>
          <a:prstGeom prst="rect">
            <a:avLst/>
          </a:prstGeom>
          <a:solidFill>
            <a:srgbClr val="FFFFFF">
              <a:alpha val="4000"/>
            </a:srgbClr>
          </a:solidFill>
          <a:ln/>
        </p:spPr>
        <p:txBody>
          <a:bodyPr/>
          <a:lstStyle/>
          <a:p>
            <a:endParaRPr lang="tr-TR" sz="1700">
              <a:latin typeface="Crimson Pro Semi Bold" panose="020B0604020202020204" charset="-94"/>
            </a:endParaRPr>
          </a:p>
        </p:txBody>
      </p:sp>
      <p:sp>
        <p:nvSpPr>
          <p:cNvPr id="31" name="Text 28"/>
          <p:cNvSpPr/>
          <p:nvPr/>
        </p:nvSpPr>
        <p:spPr>
          <a:xfrm>
            <a:off x="947380" y="6221100"/>
            <a:ext cx="111216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6</a:t>
            </a:r>
            <a:endParaRPr lang="en-US" sz="1700" dirty="0">
              <a:latin typeface="Crimson Pro Semi Bold" panose="020B0604020202020204" charset="-94"/>
            </a:endParaRPr>
          </a:p>
        </p:txBody>
      </p:sp>
      <p:sp>
        <p:nvSpPr>
          <p:cNvPr id="32" name="Text 29"/>
          <p:cNvSpPr/>
          <p:nvPr/>
        </p:nvSpPr>
        <p:spPr>
          <a:xfrm>
            <a:off x="2484596" y="6221100"/>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0.560</a:t>
            </a:r>
            <a:endParaRPr lang="en-US" sz="1700" dirty="0">
              <a:latin typeface="Crimson Pro Semi Bold" panose="020B0604020202020204" charset="-94"/>
            </a:endParaRPr>
          </a:p>
        </p:txBody>
      </p:sp>
      <p:sp>
        <p:nvSpPr>
          <p:cNvPr id="33" name="Text 30"/>
          <p:cNvSpPr/>
          <p:nvPr/>
        </p:nvSpPr>
        <p:spPr>
          <a:xfrm>
            <a:off x="4018002" y="6221100"/>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0.580</a:t>
            </a:r>
            <a:endParaRPr lang="en-US" sz="1700" dirty="0">
              <a:latin typeface="Crimson Pro Semi Bold" panose="020B0604020202020204" charset="-94"/>
            </a:endParaRPr>
          </a:p>
        </p:txBody>
      </p:sp>
      <p:sp>
        <p:nvSpPr>
          <p:cNvPr id="34" name="Text 31"/>
          <p:cNvSpPr/>
          <p:nvPr/>
        </p:nvSpPr>
        <p:spPr>
          <a:xfrm>
            <a:off x="5551408" y="6221100"/>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0.570</a:t>
            </a:r>
            <a:endParaRPr lang="en-US" sz="1700" dirty="0">
              <a:latin typeface="Crimson Pro Semi Bold" panose="020B0604020202020204" charset="-94"/>
            </a:endParaRPr>
          </a:p>
        </p:txBody>
      </p:sp>
      <p:sp>
        <p:nvSpPr>
          <p:cNvPr id="35" name="Text 32"/>
          <p:cNvSpPr/>
          <p:nvPr/>
        </p:nvSpPr>
        <p:spPr>
          <a:xfrm>
            <a:off x="7084814" y="6221100"/>
            <a:ext cx="111216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200.0</a:t>
            </a:r>
            <a:endParaRPr lang="en-US" sz="1700" dirty="0">
              <a:latin typeface="Crimson Pro Semi Bold" panose="020B0604020202020204" charset="-94"/>
            </a:endParaRPr>
          </a:p>
        </p:txBody>
      </p:sp>
      <p:sp>
        <p:nvSpPr>
          <p:cNvPr id="36" name="Shape 33"/>
          <p:cNvSpPr/>
          <p:nvPr/>
        </p:nvSpPr>
        <p:spPr>
          <a:xfrm>
            <a:off x="738307" y="6688063"/>
            <a:ext cx="7667387" cy="599837"/>
          </a:xfrm>
          <a:prstGeom prst="rect">
            <a:avLst/>
          </a:prstGeom>
          <a:solidFill>
            <a:srgbClr val="000000">
              <a:alpha val="4000"/>
            </a:srgbClr>
          </a:solidFill>
          <a:ln/>
        </p:spPr>
        <p:txBody>
          <a:bodyPr/>
          <a:lstStyle/>
          <a:p>
            <a:endParaRPr lang="tr-TR" sz="1700">
              <a:latin typeface="Crimson Pro Semi Bold" panose="020B0604020202020204" charset="-94"/>
            </a:endParaRPr>
          </a:p>
        </p:txBody>
      </p:sp>
      <p:sp>
        <p:nvSpPr>
          <p:cNvPr id="37" name="Text 34"/>
          <p:cNvSpPr/>
          <p:nvPr/>
        </p:nvSpPr>
        <p:spPr>
          <a:xfrm>
            <a:off x="947380" y="6820937"/>
            <a:ext cx="111216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7</a:t>
            </a:r>
            <a:endParaRPr lang="en-US" sz="1700" dirty="0">
              <a:latin typeface="Crimson Pro Semi Bold" panose="020B0604020202020204" charset="-94"/>
            </a:endParaRPr>
          </a:p>
        </p:txBody>
      </p:sp>
      <p:sp>
        <p:nvSpPr>
          <p:cNvPr id="38" name="Text 35"/>
          <p:cNvSpPr/>
          <p:nvPr/>
        </p:nvSpPr>
        <p:spPr>
          <a:xfrm>
            <a:off x="2484596" y="6820937"/>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0.448</a:t>
            </a:r>
            <a:endParaRPr lang="en-US" sz="1700" dirty="0">
              <a:latin typeface="Crimson Pro Semi Bold" panose="020B0604020202020204" charset="-94"/>
            </a:endParaRPr>
          </a:p>
        </p:txBody>
      </p:sp>
      <p:sp>
        <p:nvSpPr>
          <p:cNvPr id="39" name="Text 36"/>
          <p:cNvSpPr/>
          <p:nvPr/>
        </p:nvSpPr>
        <p:spPr>
          <a:xfrm>
            <a:off x="4018002" y="6820937"/>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0.492</a:t>
            </a:r>
            <a:endParaRPr lang="en-US" sz="1700" dirty="0">
              <a:latin typeface="Crimson Pro Semi Bold" panose="020B0604020202020204" charset="-94"/>
            </a:endParaRPr>
          </a:p>
        </p:txBody>
      </p:sp>
      <p:sp>
        <p:nvSpPr>
          <p:cNvPr id="40" name="Text 37"/>
          <p:cNvSpPr/>
          <p:nvPr/>
        </p:nvSpPr>
        <p:spPr>
          <a:xfrm>
            <a:off x="5551408" y="6820937"/>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0.469</a:t>
            </a:r>
            <a:endParaRPr lang="en-US" sz="1700" dirty="0">
              <a:latin typeface="Crimson Pro Semi Bold" panose="020B0604020202020204" charset="-94"/>
            </a:endParaRPr>
          </a:p>
        </p:txBody>
      </p:sp>
      <p:sp>
        <p:nvSpPr>
          <p:cNvPr id="41" name="Text 38"/>
          <p:cNvSpPr/>
          <p:nvPr/>
        </p:nvSpPr>
        <p:spPr>
          <a:xfrm>
            <a:off x="7084814" y="6820937"/>
            <a:ext cx="111216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61.0</a:t>
            </a:r>
            <a:endParaRPr lang="en-US" sz="1700" dirty="0">
              <a:latin typeface="Crimson Pro Semi Bold" panose="020B0604020202020204" charset="-94"/>
            </a:endParaRPr>
          </a:p>
        </p:txBody>
      </p:sp>
      <p:sp>
        <p:nvSpPr>
          <p:cNvPr id="42" name="Shape 39"/>
          <p:cNvSpPr/>
          <p:nvPr/>
        </p:nvSpPr>
        <p:spPr>
          <a:xfrm>
            <a:off x="738307" y="7287900"/>
            <a:ext cx="7667387" cy="599837"/>
          </a:xfrm>
          <a:prstGeom prst="rect">
            <a:avLst/>
          </a:prstGeom>
          <a:solidFill>
            <a:srgbClr val="FFFFFF">
              <a:alpha val="4000"/>
            </a:srgbClr>
          </a:solidFill>
          <a:ln/>
        </p:spPr>
        <p:txBody>
          <a:bodyPr/>
          <a:lstStyle/>
          <a:p>
            <a:endParaRPr lang="tr-TR" sz="1700">
              <a:latin typeface="Crimson Pro Semi Bold" panose="020B0604020202020204" charset="-94"/>
            </a:endParaRPr>
          </a:p>
        </p:txBody>
      </p:sp>
      <p:sp>
        <p:nvSpPr>
          <p:cNvPr id="43" name="Text 40"/>
          <p:cNvSpPr/>
          <p:nvPr/>
        </p:nvSpPr>
        <p:spPr>
          <a:xfrm>
            <a:off x="947380" y="7420773"/>
            <a:ext cx="111216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8</a:t>
            </a:r>
            <a:endParaRPr lang="en-US" sz="1700" dirty="0">
              <a:latin typeface="Crimson Pro Semi Bold" panose="020B0604020202020204" charset="-94"/>
            </a:endParaRPr>
          </a:p>
        </p:txBody>
      </p:sp>
      <p:sp>
        <p:nvSpPr>
          <p:cNvPr id="44" name="Text 41"/>
          <p:cNvSpPr/>
          <p:nvPr/>
        </p:nvSpPr>
        <p:spPr>
          <a:xfrm>
            <a:off x="2484596" y="7420773"/>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0.200</a:t>
            </a:r>
            <a:endParaRPr lang="en-US" sz="1700" dirty="0">
              <a:latin typeface="Crimson Pro Semi Bold" panose="020B0604020202020204" charset="-94"/>
            </a:endParaRPr>
          </a:p>
        </p:txBody>
      </p:sp>
      <p:sp>
        <p:nvSpPr>
          <p:cNvPr id="45" name="Text 42"/>
          <p:cNvSpPr/>
          <p:nvPr/>
        </p:nvSpPr>
        <p:spPr>
          <a:xfrm>
            <a:off x="4018002" y="7420773"/>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0.167</a:t>
            </a:r>
            <a:endParaRPr lang="en-US" sz="1700" dirty="0">
              <a:latin typeface="Crimson Pro Semi Bold" panose="020B0604020202020204" charset="-94"/>
            </a:endParaRPr>
          </a:p>
        </p:txBody>
      </p:sp>
      <p:sp>
        <p:nvSpPr>
          <p:cNvPr id="46" name="Text 43"/>
          <p:cNvSpPr/>
          <p:nvPr/>
        </p:nvSpPr>
        <p:spPr>
          <a:xfrm>
            <a:off x="5551408" y="7420773"/>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0.182</a:t>
            </a:r>
            <a:endParaRPr lang="en-US" sz="1700" dirty="0">
              <a:latin typeface="Crimson Pro Semi Bold" panose="020B0604020202020204" charset="-94"/>
            </a:endParaRPr>
          </a:p>
        </p:txBody>
      </p:sp>
      <p:sp>
        <p:nvSpPr>
          <p:cNvPr id="47" name="Text 44"/>
          <p:cNvSpPr/>
          <p:nvPr/>
        </p:nvSpPr>
        <p:spPr>
          <a:xfrm>
            <a:off x="7084814" y="7420773"/>
            <a:ext cx="111216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6.0</a:t>
            </a:r>
            <a:endParaRPr lang="en-US" sz="1700" dirty="0">
              <a:latin typeface="Crimson Pro Semi Bold" panose="020B0604020202020204" charset="-94"/>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3172"/>
          </a:xfrm>
          <a:prstGeom prst="rect">
            <a:avLst/>
          </a:prstGeom>
        </p:spPr>
      </p:pic>
      <p:sp>
        <p:nvSpPr>
          <p:cNvPr id="3" name="Text 0"/>
          <p:cNvSpPr/>
          <p:nvPr/>
        </p:nvSpPr>
        <p:spPr>
          <a:xfrm>
            <a:off x="730687" y="574119"/>
            <a:ext cx="5471874" cy="652462"/>
          </a:xfrm>
          <a:prstGeom prst="rect">
            <a:avLst/>
          </a:prstGeom>
          <a:noFill/>
          <a:ln/>
        </p:spPr>
        <p:txBody>
          <a:bodyPr wrap="none" lIns="0" tIns="0" rIns="0" bIns="0" rtlCol="0" anchor="t"/>
          <a:lstStyle/>
          <a:p>
            <a:pPr marL="0" indent="0">
              <a:lnSpc>
                <a:spcPts val="5100"/>
              </a:lnSpc>
              <a:buNone/>
            </a:pPr>
            <a:r>
              <a:rPr lang="en-US" sz="4100" dirty="0">
                <a:solidFill>
                  <a:srgbClr val="3257B8"/>
                </a:solidFill>
                <a:latin typeface="Crimson Pro Semi Bold" panose="020B0604020202020204" charset="-94"/>
                <a:ea typeface="Roboto Slab" pitchFamily="34" charset="-122"/>
                <a:cs typeface="Roboto Slab" pitchFamily="34" charset="-120"/>
              </a:rPr>
              <a:t>Beyaz Şarap Sonuçları</a:t>
            </a:r>
            <a:endParaRPr lang="en-US" sz="4100" dirty="0">
              <a:latin typeface="Crimson Pro Semi Bold" panose="020B0604020202020204" charset="-94"/>
            </a:endParaRPr>
          </a:p>
        </p:txBody>
      </p:sp>
      <p:sp>
        <p:nvSpPr>
          <p:cNvPr id="4" name="Text 1"/>
          <p:cNvSpPr/>
          <p:nvPr/>
        </p:nvSpPr>
        <p:spPr>
          <a:xfrm>
            <a:off x="730687" y="1539716"/>
            <a:ext cx="7682627" cy="1670447"/>
          </a:xfrm>
          <a:prstGeom prst="rect">
            <a:avLst/>
          </a:prstGeom>
          <a:noFill/>
          <a:ln/>
        </p:spPr>
        <p:txBody>
          <a:bodyPr wrap="square" lIns="0" tIns="0" rIns="0" bIns="0" rtlCol="0" anchor="t"/>
          <a:lstStyle/>
          <a:p>
            <a:pPr marL="0" indent="0">
              <a:lnSpc>
                <a:spcPts val="2600"/>
              </a:lnSpc>
              <a:buNone/>
            </a:pPr>
            <a:r>
              <a:rPr lang="en-US" sz="1900" dirty="0">
                <a:solidFill>
                  <a:srgbClr val="15213F"/>
                </a:solidFill>
                <a:latin typeface="Crimson Pro Semi Bold" panose="020B0604020202020204" charset="-94"/>
                <a:ea typeface="Roboto" pitchFamily="34" charset="-122"/>
                <a:cs typeface="Heebo" pitchFamily="2" charset="-79"/>
              </a:rPr>
              <a:t>Beyaz şarap veri setinde de Random Forest algoritması en yüksek doğruluk oranını (%67.55) elde etmiştir. Bu, Random Forest'in veri setindeki karmaşıklığı daha iyi modelleyebildiğini göstermektedir. Diğer algoritmaların doğruluk oranları daha düşük olmuştur. Örneğin, SVM algoritması %45.92 doğruluk oranı ile en düşük performansı göstermiştir.</a:t>
            </a:r>
            <a:endParaRPr lang="en-US" sz="1900" dirty="0">
              <a:latin typeface="Crimson Pro Semi Bold" panose="020B0604020202020204" charset="-94"/>
              <a:cs typeface="Heebo" pitchFamily="2" charset="-79"/>
            </a:endParaRPr>
          </a:p>
        </p:txBody>
      </p:sp>
      <p:sp>
        <p:nvSpPr>
          <p:cNvPr id="5" name="Shape 2"/>
          <p:cNvSpPr/>
          <p:nvPr/>
        </p:nvSpPr>
        <p:spPr>
          <a:xfrm>
            <a:off x="730687" y="3444954"/>
            <a:ext cx="7682627" cy="4214098"/>
          </a:xfrm>
          <a:prstGeom prst="roundRect">
            <a:avLst>
              <a:gd name="adj" fmla="val 743"/>
            </a:avLst>
          </a:prstGeom>
          <a:noFill/>
          <a:ln w="7620">
            <a:solidFill>
              <a:srgbClr val="000000">
                <a:alpha val="8000"/>
              </a:srgbClr>
            </a:solidFill>
            <a:prstDash val="solid"/>
          </a:ln>
        </p:spPr>
        <p:txBody>
          <a:bodyPr/>
          <a:lstStyle/>
          <a:p>
            <a:endParaRPr lang="tr-TR">
              <a:latin typeface="Crimson Pro Semi Bold" panose="020B0604020202020204" charset="-94"/>
            </a:endParaRPr>
          </a:p>
        </p:txBody>
      </p:sp>
      <p:sp>
        <p:nvSpPr>
          <p:cNvPr id="6" name="Shape 3"/>
          <p:cNvSpPr/>
          <p:nvPr/>
        </p:nvSpPr>
        <p:spPr>
          <a:xfrm>
            <a:off x="738307" y="3452574"/>
            <a:ext cx="7667387" cy="599837"/>
          </a:xfrm>
          <a:prstGeom prst="rect">
            <a:avLst/>
          </a:prstGeom>
          <a:solidFill>
            <a:srgbClr val="FFFFFF">
              <a:alpha val="4000"/>
            </a:srgbClr>
          </a:solidFill>
          <a:ln/>
        </p:spPr>
        <p:txBody>
          <a:bodyPr/>
          <a:lstStyle/>
          <a:p>
            <a:endParaRPr lang="tr-TR">
              <a:latin typeface="Crimson Pro Semi Bold" panose="020B0604020202020204" charset="-94"/>
            </a:endParaRPr>
          </a:p>
        </p:txBody>
      </p:sp>
      <p:sp>
        <p:nvSpPr>
          <p:cNvPr id="7" name="Text 4"/>
          <p:cNvSpPr/>
          <p:nvPr/>
        </p:nvSpPr>
        <p:spPr>
          <a:xfrm>
            <a:off x="947380" y="3585448"/>
            <a:ext cx="111216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Sınıf</a:t>
            </a:r>
            <a:endParaRPr lang="en-US" sz="1700" dirty="0">
              <a:latin typeface="Crimson Pro Semi Bold" panose="020B0604020202020204" charset="-94"/>
            </a:endParaRPr>
          </a:p>
        </p:txBody>
      </p:sp>
      <p:sp>
        <p:nvSpPr>
          <p:cNvPr id="8" name="Text 5"/>
          <p:cNvSpPr/>
          <p:nvPr/>
        </p:nvSpPr>
        <p:spPr>
          <a:xfrm>
            <a:off x="2484596" y="3585448"/>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Precision</a:t>
            </a:r>
            <a:endParaRPr lang="en-US" sz="1700" dirty="0">
              <a:latin typeface="Crimson Pro Semi Bold" panose="020B0604020202020204" charset="-94"/>
            </a:endParaRPr>
          </a:p>
        </p:txBody>
      </p:sp>
      <p:sp>
        <p:nvSpPr>
          <p:cNvPr id="9" name="Text 6"/>
          <p:cNvSpPr/>
          <p:nvPr/>
        </p:nvSpPr>
        <p:spPr>
          <a:xfrm>
            <a:off x="4018002" y="3585448"/>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Recall</a:t>
            </a:r>
            <a:endParaRPr lang="en-US" sz="1700" dirty="0">
              <a:latin typeface="Crimson Pro Semi Bold" panose="020B0604020202020204" charset="-94"/>
            </a:endParaRPr>
          </a:p>
        </p:txBody>
      </p:sp>
      <p:sp>
        <p:nvSpPr>
          <p:cNvPr id="10" name="Text 7"/>
          <p:cNvSpPr/>
          <p:nvPr/>
        </p:nvSpPr>
        <p:spPr>
          <a:xfrm>
            <a:off x="5551408" y="3585448"/>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F1-Score</a:t>
            </a:r>
            <a:endParaRPr lang="en-US" sz="1700" dirty="0">
              <a:latin typeface="Crimson Pro Semi Bold" panose="020B0604020202020204" charset="-94"/>
            </a:endParaRPr>
          </a:p>
        </p:txBody>
      </p:sp>
      <p:sp>
        <p:nvSpPr>
          <p:cNvPr id="11" name="Text 8"/>
          <p:cNvSpPr/>
          <p:nvPr/>
        </p:nvSpPr>
        <p:spPr>
          <a:xfrm>
            <a:off x="7084814" y="3585448"/>
            <a:ext cx="111216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Destek</a:t>
            </a:r>
            <a:endParaRPr lang="en-US" sz="1700" dirty="0">
              <a:latin typeface="Crimson Pro Semi Bold" panose="020B0604020202020204" charset="-94"/>
            </a:endParaRPr>
          </a:p>
        </p:txBody>
      </p:sp>
      <p:sp>
        <p:nvSpPr>
          <p:cNvPr id="12" name="Shape 9"/>
          <p:cNvSpPr/>
          <p:nvPr/>
        </p:nvSpPr>
        <p:spPr>
          <a:xfrm>
            <a:off x="738307" y="4052411"/>
            <a:ext cx="7667387" cy="599837"/>
          </a:xfrm>
          <a:prstGeom prst="rect">
            <a:avLst/>
          </a:prstGeom>
          <a:solidFill>
            <a:srgbClr val="000000">
              <a:alpha val="4000"/>
            </a:srgbClr>
          </a:solidFill>
          <a:ln/>
        </p:spPr>
        <p:txBody>
          <a:bodyPr/>
          <a:lstStyle/>
          <a:p>
            <a:endParaRPr lang="tr-TR" sz="1700">
              <a:latin typeface="Crimson Pro Semi Bold" panose="020B0604020202020204" charset="-94"/>
            </a:endParaRPr>
          </a:p>
        </p:txBody>
      </p:sp>
      <p:sp>
        <p:nvSpPr>
          <p:cNvPr id="13" name="Text 10"/>
          <p:cNvSpPr/>
          <p:nvPr/>
        </p:nvSpPr>
        <p:spPr>
          <a:xfrm>
            <a:off x="947380" y="4185285"/>
            <a:ext cx="111216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3</a:t>
            </a:r>
            <a:endParaRPr lang="en-US" sz="1700" dirty="0">
              <a:latin typeface="Crimson Pro Semi Bold" panose="020B0604020202020204" charset="-94"/>
            </a:endParaRPr>
          </a:p>
        </p:txBody>
      </p:sp>
      <p:sp>
        <p:nvSpPr>
          <p:cNvPr id="14" name="Text 11"/>
          <p:cNvSpPr/>
          <p:nvPr/>
        </p:nvSpPr>
        <p:spPr>
          <a:xfrm>
            <a:off x="2484596" y="4185285"/>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0.0</a:t>
            </a:r>
            <a:endParaRPr lang="en-US" sz="1700" dirty="0">
              <a:latin typeface="Crimson Pro Semi Bold" panose="020B0604020202020204" charset="-94"/>
            </a:endParaRPr>
          </a:p>
        </p:txBody>
      </p:sp>
      <p:sp>
        <p:nvSpPr>
          <p:cNvPr id="15" name="Text 12"/>
          <p:cNvSpPr/>
          <p:nvPr/>
        </p:nvSpPr>
        <p:spPr>
          <a:xfrm>
            <a:off x="4018002" y="4185285"/>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0.0</a:t>
            </a:r>
            <a:endParaRPr lang="en-US" sz="1700" dirty="0">
              <a:latin typeface="Crimson Pro Semi Bold" panose="020B0604020202020204" charset="-94"/>
            </a:endParaRPr>
          </a:p>
        </p:txBody>
      </p:sp>
      <p:sp>
        <p:nvSpPr>
          <p:cNvPr id="16" name="Text 13"/>
          <p:cNvSpPr/>
          <p:nvPr/>
        </p:nvSpPr>
        <p:spPr>
          <a:xfrm>
            <a:off x="5551408" y="4185285"/>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0.0</a:t>
            </a:r>
            <a:endParaRPr lang="en-US" sz="1700" dirty="0">
              <a:latin typeface="Crimson Pro Semi Bold" panose="020B0604020202020204" charset="-94"/>
            </a:endParaRPr>
          </a:p>
        </p:txBody>
      </p:sp>
      <p:sp>
        <p:nvSpPr>
          <p:cNvPr id="17" name="Text 14"/>
          <p:cNvSpPr/>
          <p:nvPr/>
        </p:nvSpPr>
        <p:spPr>
          <a:xfrm>
            <a:off x="7084814" y="4185285"/>
            <a:ext cx="111216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7.0</a:t>
            </a:r>
            <a:endParaRPr lang="en-US" sz="1700" dirty="0">
              <a:latin typeface="Crimson Pro Semi Bold" panose="020B0604020202020204" charset="-94"/>
            </a:endParaRPr>
          </a:p>
        </p:txBody>
      </p:sp>
      <p:sp>
        <p:nvSpPr>
          <p:cNvPr id="18" name="Shape 15"/>
          <p:cNvSpPr/>
          <p:nvPr/>
        </p:nvSpPr>
        <p:spPr>
          <a:xfrm>
            <a:off x="738307" y="4652248"/>
            <a:ext cx="7667387" cy="599837"/>
          </a:xfrm>
          <a:prstGeom prst="rect">
            <a:avLst/>
          </a:prstGeom>
          <a:solidFill>
            <a:srgbClr val="FFFFFF">
              <a:alpha val="4000"/>
            </a:srgbClr>
          </a:solidFill>
          <a:ln/>
        </p:spPr>
        <p:txBody>
          <a:bodyPr/>
          <a:lstStyle/>
          <a:p>
            <a:endParaRPr lang="tr-TR" sz="1700">
              <a:latin typeface="Crimson Pro Semi Bold" panose="020B0604020202020204" charset="-94"/>
            </a:endParaRPr>
          </a:p>
        </p:txBody>
      </p:sp>
      <p:sp>
        <p:nvSpPr>
          <p:cNvPr id="19" name="Text 16"/>
          <p:cNvSpPr/>
          <p:nvPr/>
        </p:nvSpPr>
        <p:spPr>
          <a:xfrm>
            <a:off x="947380" y="4785122"/>
            <a:ext cx="111216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4</a:t>
            </a:r>
            <a:endParaRPr lang="en-US" sz="1700" dirty="0">
              <a:latin typeface="Crimson Pro Semi Bold" panose="020B0604020202020204" charset="-94"/>
            </a:endParaRPr>
          </a:p>
        </p:txBody>
      </p:sp>
      <p:sp>
        <p:nvSpPr>
          <p:cNvPr id="20" name="Text 17"/>
          <p:cNvSpPr/>
          <p:nvPr/>
        </p:nvSpPr>
        <p:spPr>
          <a:xfrm>
            <a:off x="2484596" y="4785122"/>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0.220</a:t>
            </a:r>
            <a:endParaRPr lang="en-US" sz="1700" dirty="0">
              <a:latin typeface="Crimson Pro Semi Bold" panose="020B0604020202020204" charset="-94"/>
            </a:endParaRPr>
          </a:p>
        </p:txBody>
      </p:sp>
      <p:sp>
        <p:nvSpPr>
          <p:cNvPr id="21" name="Text 18"/>
          <p:cNvSpPr/>
          <p:nvPr/>
        </p:nvSpPr>
        <p:spPr>
          <a:xfrm>
            <a:off x="4018002" y="4785122"/>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0.275</a:t>
            </a:r>
            <a:endParaRPr lang="en-US" sz="1700" dirty="0">
              <a:latin typeface="Crimson Pro Semi Bold" panose="020B0604020202020204" charset="-94"/>
            </a:endParaRPr>
          </a:p>
        </p:txBody>
      </p:sp>
      <p:sp>
        <p:nvSpPr>
          <p:cNvPr id="22" name="Text 19"/>
          <p:cNvSpPr/>
          <p:nvPr/>
        </p:nvSpPr>
        <p:spPr>
          <a:xfrm>
            <a:off x="5551408" y="4785122"/>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0.244</a:t>
            </a:r>
            <a:endParaRPr lang="en-US" sz="1700" dirty="0">
              <a:latin typeface="Crimson Pro Semi Bold" panose="020B0604020202020204" charset="-94"/>
            </a:endParaRPr>
          </a:p>
        </p:txBody>
      </p:sp>
      <p:sp>
        <p:nvSpPr>
          <p:cNvPr id="23" name="Text 20"/>
          <p:cNvSpPr/>
          <p:nvPr/>
        </p:nvSpPr>
        <p:spPr>
          <a:xfrm>
            <a:off x="7084814" y="4785122"/>
            <a:ext cx="111216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40.0</a:t>
            </a:r>
            <a:endParaRPr lang="en-US" sz="1700" dirty="0">
              <a:latin typeface="Crimson Pro Semi Bold" panose="020B0604020202020204" charset="-94"/>
            </a:endParaRPr>
          </a:p>
        </p:txBody>
      </p:sp>
      <p:sp>
        <p:nvSpPr>
          <p:cNvPr id="24" name="Shape 21"/>
          <p:cNvSpPr/>
          <p:nvPr/>
        </p:nvSpPr>
        <p:spPr>
          <a:xfrm>
            <a:off x="738307" y="5252085"/>
            <a:ext cx="7667387" cy="599837"/>
          </a:xfrm>
          <a:prstGeom prst="rect">
            <a:avLst/>
          </a:prstGeom>
          <a:solidFill>
            <a:srgbClr val="000000">
              <a:alpha val="4000"/>
            </a:srgbClr>
          </a:solidFill>
          <a:ln/>
        </p:spPr>
        <p:txBody>
          <a:bodyPr/>
          <a:lstStyle/>
          <a:p>
            <a:endParaRPr lang="tr-TR" sz="1700">
              <a:latin typeface="Crimson Pro Semi Bold" panose="020B0604020202020204" charset="-94"/>
            </a:endParaRPr>
          </a:p>
        </p:txBody>
      </p:sp>
      <p:sp>
        <p:nvSpPr>
          <p:cNvPr id="25" name="Text 22"/>
          <p:cNvSpPr/>
          <p:nvPr/>
        </p:nvSpPr>
        <p:spPr>
          <a:xfrm>
            <a:off x="947380" y="5384959"/>
            <a:ext cx="111216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5</a:t>
            </a:r>
            <a:endParaRPr lang="en-US" sz="1700" dirty="0">
              <a:latin typeface="Crimson Pro Semi Bold" panose="020B0604020202020204" charset="-94"/>
            </a:endParaRPr>
          </a:p>
        </p:txBody>
      </p:sp>
      <p:sp>
        <p:nvSpPr>
          <p:cNvPr id="26" name="Text 23"/>
          <p:cNvSpPr/>
          <p:nvPr/>
        </p:nvSpPr>
        <p:spPr>
          <a:xfrm>
            <a:off x="2484596" y="5384959"/>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0.630</a:t>
            </a:r>
            <a:endParaRPr lang="en-US" sz="1700" dirty="0">
              <a:latin typeface="Crimson Pro Semi Bold" panose="020B0604020202020204" charset="-94"/>
            </a:endParaRPr>
          </a:p>
        </p:txBody>
      </p:sp>
      <p:sp>
        <p:nvSpPr>
          <p:cNvPr id="27" name="Text 24"/>
          <p:cNvSpPr/>
          <p:nvPr/>
        </p:nvSpPr>
        <p:spPr>
          <a:xfrm>
            <a:off x="4018002" y="5384959"/>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0.631</a:t>
            </a:r>
            <a:endParaRPr lang="en-US" sz="1700" dirty="0">
              <a:latin typeface="Crimson Pro Semi Bold" panose="020B0604020202020204" charset="-94"/>
            </a:endParaRPr>
          </a:p>
        </p:txBody>
      </p:sp>
      <p:sp>
        <p:nvSpPr>
          <p:cNvPr id="28" name="Text 25"/>
          <p:cNvSpPr/>
          <p:nvPr/>
        </p:nvSpPr>
        <p:spPr>
          <a:xfrm>
            <a:off x="5551408" y="5384959"/>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0.631</a:t>
            </a:r>
            <a:endParaRPr lang="en-US" sz="1700" dirty="0">
              <a:latin typeface="Crimson Pro Semi Bold" panose="020B0604020202020204" charset="-94"/>
            </a:endParaRPr>
          </a:p>
        </p:txBody>
      </p:sp>
      <p:sp>
        <p:nvSpPr>
          <p:cNvPr id="29" name="Text 26"/>
          <p:cNvSpPr/>
          <p:nvPr/>
        </p:nvSpPr>
        <p:spPr>
          <a:xfrm>
            <a:off x="7084814" y="5384959"/>
            <a:ext cx="111216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426.0</a:t>
            </a:r>
            <a:endParaRPr lang="en-US" sz="1700" dirty="0">
              <a:latin typeface="Crimson Pro Semi Bold" panose="020B0604020202020204" charset="-94"/>
            </a:endParaRPr>
          </a:p>
        </p:txBody>
      </p:sp>
      <p:sp>
        <p:nvSpPr>
          <p:cNvPr id="30" name="Shape 27"/>
          <p:cNvSpPr/>
          <p:nvPr/>
        </p:nvSpPr>
        <p:spPr>
          <a:xfrm>
            <a:off x="738307" y="5851922"/>
            <a:ext cx="7667387" cy="599837"/>
          </a:xfrm>
          <a:prstGeom prst="rect">
            <a:avLst/>
          </a:prstGeom>
          <a:solidFill>
            <a:srgbClr val="FFFFFF">
              <a:alpha val="4000"/>
            </a:srgbClr>
          </a:solidFill>
          <a:ln/>
        </p:spPr>
        <p:txBody>
          <a:bodyPr/>
          <a:lstStyle/>
          <a:p>
            <a:endParaRPr lang="tr-TR" sz="1700">
              <a:latin typeface="Crimson Pro Semi Bold" panose="020B0604020202020204" charset="-94"/>
            </a:endParaRPr>
          </a:p>
        </p:txBody>
      </p:sp>
      <p:sp>
        <p:nvSpPr>
          <p:cNvPr id="31" name="Text 28"/>
          <p:cNvSpPr/>
          <p:nvPr/>
        </p:nvSpPr>
        <p:spPr>
          <a:xfrm>
            <a:off x="947380" y="5984796"/>
            <a:ext cx="111216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6</a:t>
            </a:r>
            <a:endParaRPr lang="en-US" sz="1700" dirty="0">
              <a:latin typeface="Crimson Pro Semi Bold" panose="020B0604020202020204" charset="-94"/>
            </a:endParaRPr>
          </a:p>
        </p:txBody>
      </p:sp>
      <p:sp>
        <p:nvSpPr>
          <p:cNvPr id="32" name="Text 29"/>
          <p:cNvSpPr/>
          <p:nvPr/>
        </p:nvSpPr>
        <p:spPr>
          <a:xfrm>
            <a:off x="2484596" y="5984796"/>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0.637</a:t>
            </a:r>
            <a:endParaRPr lang="en-US" sz="1700" dirty="0">
              <a:latin typeface="Crimson Pro Semi Bold" panose="020B0604020202020204" charset="-94"/>
            </a:endParaRPr>
          </a:p>
        </p:txBody>
      </p:sp>
      <p:sp>
        <p:nvSpPr>
          <p:cNvPr id="33" name="Text 30"/>
          <p:cNvSpPr/>
          <p:nvPr/>
        </p:nvSpPr>
        <p:spPr>
          <a:xfrm>
            <a:off x="4018002" y="5984796"/>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0.623</a:t>
            </a:r>
            <a:endParaRPr lang="en-US" sz="1700" dirty="0">
              <a:latin typeface="Crimson Pro Semi Bold" panose="020B0604020202020204" charset="-94"/>
            </a:endParaRPr>
          </a:p>
        </p:txBody>
      </p:sp>
      <p:sp>
        <p:nvSpPr>
          <p:cNvPr id="34" name="Text 31"/>
          <p:cNvSpPr/>
          <p:nvPr/>
        </p:nvSpPr>
        <p:spPr>
          <a:xfrm>
            <a:off x="5551408" y="5984796"/>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0.630</a:t>
            </a:r>
            <a:endParaRPr lang="en-US" sz="1700" dirty="0">
              <a:latin typeface="Crimson Pro Semi Bold" panose="020B0604020202020204" charset="-94"/>
            </a:endParaRPr>
          </a:p>
        </p:txBody>
      </p:sp>
      <p:sp>
        <p:nvSpPr>
          <p:cNvPr id="35" name="Text 32"/>
          <p:cNvSpPr/>
          <p:nvPr/>
        </p:nvSpPr>
        <p:spPr>
          <a:xfrm>
            <a:off x="7084814" y="5984796"/>
            <a:ext cx="111216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668.0</a:t>
            </a:r>
            <a:endParaRPr lang="en-US" sz="1700" dirty="0">
              <a:latin typeface="Crimson Pro Semi Bold" panose="020B0604020202020204" charset="-94"/>
            </a:endParaRPr>
          </a:p>
        </p:txBody>
      </p:sp>
      <p:sp>
        <p:nvSpPr>
          <p:cNvPr id="36" name="Shape 33"/>
          <p:cNvSpPr/>
          <p:nvPr/>
        </p:nvSpPr>
        <p:spPr>
          <a:xfrm>
            <a:off x="738307" y="6451759"/>
            <a:ext cx="7667387" cy="599837"/>
          </a:xfrm>
          <a:prstGeom prst="rect">
            <a:avLst/>
          </a:prstGeom>
          <a:solidFill>
            <a:srgbClr val="000000">
              <a:alpha val="4000"/>
            </a:srgbClr>
          </a:solidFill>
          <a:ln/>
        </p:spPr>
        <p:txBody>
          <a:bodyPr/>
          <a:lstStyle/>
          <a:p>
            <a:endParaRPr lang="tr-TR" sz="1700">
              <a:latin typeface="Crimson Pro Semi Bold" panose="020B0604020202020204" charset="-94"/>
            </a:endParaRPr>
          </a:p>
        </p:txBody>
      </p:sp>
      <p:sp>
        <p:nvSpPr>
          <p:cNvPr id="37" name="Text 34"/>
          <p:cNvSpPr/>
          <p:nvPr/>
        </p:nvSpPr>
        <p:spPr>
          <a:xfrm>
            <a:off x="947380" y="6584633"/>
            <a:ext cx="111216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7</a:t>
            </a:r>
            <a:endParaRPr lang="en-US" sz="1700" dirty="0">
              <a:latin typeface="Crimson Pro Semi Bold" panose="020B0604020202020204" charset="-94"/>
            </a:endParaRPr>
          </a:p>
        </p:txBody>
      </p:sp>
      <p:sp>
        <p:nvSpPr>
          <p:cNvPr id="38" name="Text 35"/>
          <p:cNvSpPr/>
          <p:nvPr/>
        </p:nvSpPr>
        <p:spPr>
          <a:xfrm>
            <a:off x="2484596" y="6584633"/>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0.525</a:t>
            </a:r>
            <a:endParaRPr lang="en-US" sz="1700" dirty="0">
              <a:latin typeface="Crimson Pro Semi Bold" panose="020B0604020202020204" charset="-94"/>
            </a:endParaRPr>
          </a:p>
        </p:txBody>
      </p:sp>
      <p:sp>
        <p:nvSpPr>
          <p:cNvPr id="39" name="Text 36"/>
          <p:cNvSpPr/>
          <p:nvPr/>
        </p:nvSpPr>
        <p:spPr>
          <a:xfrm>
            <a:off x="4018002" y="6584633"/>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0.521</a:t>
            </a:r>
            <a:endParaRPr lang="en-US" sz="1700" dirty="0">
              <a:latin typeface="Crimson Pro Semi Bold" panose="020B0604020202020204" charset="-94"/>
            </a:endParaRPr>
          </a:p>
        </p:txBody>
      </p:sp>
      <p:sp>
        <p:nvSpPr>
          <p:cNvPr id="40" name="Text 37"/>
          <p:cNvSpPr/>
          <p:nvPr/>
        </p:nvSpPr>
        <p:spPr>
          <a:xfrm>
            <a:off x="5551408" y="6584633"/>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0.523</a:t>
            </a:r>
            <a:endParaRPr lang="en-US" sz="1700" dirty="0">
              <a:latin typeface="Crimson Pro Semi Bold" panose="020B0604020202020204" charset="-94"/>
            </a:endParaRPr>
          </a:p>
        </p:txBody>
      </p:sp>
      <p:sp>
        <p:nvSpPr>
          <p:cNvPr id="41" name="Text 38"/>
          <p:cNvSpPr/>
          <p:nvPr/>
        </p:nvSpPr>
        <p:spPr>
          <a:xfrm>
            <a:off x="7084814" y="6584633"/>
            <a:ext cx="111216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280.0</a:t>
            </a:r>
            <a:endParaRPr lang="en-US" sz="1700" dirty="0">
              <a:latin typeface="Crimson Pro Semi Bold" panose="020B0604020202020204" charset="-94"/>
            </a:endParaRPr>
          </a:p>
        </p:txBody>
      </p:sp>
      <p:sp>
        <p:nvSpPr>
          <p:cNvPr id="42" name="Shape 39"/>
          <p:cNvSpPr/>
          <p:nvPr/>
        </p:nvSpPr>
        <p:spPr>
          <a:xfrm>
            <a:off x="738307" y="7051596"/>
            <a:ext cx="7667387" cy="599837"/>
          </a:xfrm>
          <a:prstGeom prst="rect">
            <a:avLst/>
          </a:prstGeom>
          <a:solidFill>
            <a:srgbClr val="FFFFFF">
              <a:alpha val="4000"/>
            </a:srgbClr>
          </a:solidFill>
          <a:ln/>
        </p:spPr>
        <p:txBody>
          <a:bodyPr/>
          <a:lstStyle/>
          <a:p>
            <a:endParaRPr lang="tr-TR" sz="1700">
              <a:latin typeface="Crimson Pro Semi Bold" panose="020B0604020202020204" charset="-94"/>
            </a:endParaRPr>
          </a:p>
        </p:txBody>
      </p:sp>
      <p:sp>
        <p:nvSpPr>
          <p:cNvPr id="43" name="Text 40"/>
          <p:cNvSpPr/>
          <p:nvPr/>
        </p:nvSpPr>
        <p:spPr>
          <a:xfrm>
            <a:off x="947380" y="7184469"/>
            <a:ext cx="111216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8</a:t>
            </a:r>
            <a:endParaRPr lang="en-US" sz="1700" dirty="0">
              <a:latin typeface="Crimson Pro Semi Bold" panose="020B0604020202020204" charset="-94"/>
            </a:endParaRPr>
          </a:p>
        </p:txBody>
      </p:sp>
      <p:sp>
        <p:nvSpPr>
          <p:cNvPr id="44" name="Text 41"/>
          <p:cNvSpPr/>
          <p:nvPr/>
        </p:nvSpPr>
        <p:spPr>
          <a:xfrm>
            <a:off x="2484596" y="7184469"/>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0.386</a:t>
            </a:r>
            <a:endParaRPr lang="en-US" sz="1700" dirty="0">
              <a:latin typeface="Crimson Pro Semi Bold" panose="020B0604020202020204" charset="-94"/>
            </a:endParaRPr>
          </a:p>
        </p:txBody>
      </p:sp>
      <p:sp>
        <p:nvSpPr>
          <p:cNvPr id="45" name="Text 42"/>
          <p:cNvSpPr/>
          <p:nvPr/>
        </p:nvSpPr>
        <p:spPr>
          <a:xfrm>
            <a:off x="4018002" y="7184469"/>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0.449</a:t>
            </a:r>
            <a:endParaRPr lang="en-US" sz="1700" dirty="0">
              <a:latin typeface="Crimson Pro Semi Bold" panose="020B0604020202020204" charset="-94"/>
            </a:endParaRPr>
          </a:p>
        </p:txBody>
      </p:sp>
      <p:sp>
        <p:nvSpPr>
          <p:cNvPr id="46" name="Text 43"/>
          <p:cNvSpPr/>
          <p:nvPr/>
        </p:nvSpPr>
        <p:spPr>
          <a:xfrm>
            <a:off x="5551408" y="7184469"/>
            <a:ext cx="110835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0.415</a:t>
            </a:r>
            <a:endParaRPr lang="en-US" sz="1700" dirty="0">
              <a:latin typeface="Crimson Pro Semi Bold" panose="020B0604020202020204" charset="-94"/>
            </a:endParaRPr>
          </a:p>
        </p:txBody>
      </p:sp>
      <p:sp>
        <p:nvSpPr>
          <p:cNvPr id="47" name="Text 44"/>
          <p:cNvSpPr/>
          <p:nvPr/>
        </p:nvSpPr>
        <p:spPr>
          <a:xfrm>
            <a:off x="7084814" y="7184469"/>
            <a:ext cx="1112163" cy="334089"/>
          </a:xfrm>
          <a:prstGeom prst="rect">
            <a:avLst/>
          </a:prstGeom>
          <a:noFill/>
          <a:ln/>
        </p:spPr>
        <p:txBody>
          <a:bodyPr wrap="none" lIns="0" tIns="0" rIns="0" bIns="0" rtlCol="0" anchor="t"/>
          <a:lstStyle/>
          <a:p>
            <a:pPr marL="0" indent="0">
              <a:lnSpc>
                <a:spcPts val="2600"/>
              </a:lnSpc>
              <a:buNone/>
            </a:pPr>
            <a:r>
              <a:rPr lang="en-US" sz="1700" dirty="0">
                <a:solidFill>
                  <a:srgbClr val="15213F"/>
                </a:solidFill>
                <a:latin typeface="Crimson Pro Semi Bold" panose="020B0604020202020204" charset="-94"/>
                <a:ea typeface="Roboto" pitchFamily="34" charset="-122"/>
                <a:cs typeface="Roboto" pitchFamily="34" charset="-120"/>
              </a:rPr>
              <a:t>49.0</a:t>
            </a:r>
            <a:endParaRPr lang="en-US" sz="1700" dirty="0">
              <a:latin typeface="Crimson Pro Semi Bold" panose="020B0604020202020204" charset="-9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71570" y="785519"/>
            <a:ext cx="6172200" cy="771525"/>
          </a:xfrm>
          <a:prstGeom prst="rect">
            <a:avLst/>
          </a:prstGeom>
          <a:noFill/>
          <a:ln/>
        </p:spPr>
        <p:txBody>
          <a:bodyPr wrap="none" lIns="0" tIns="0" rIns="0" bIns="0" rtlCol="0" anchor="t"/>
          <a:lstStyle/>
          <a:p>
            <a:pPr marL="0" indent="0">
              <a:lnSpc>
                <a:spcPts val="6050"/>
              </a:lnSpc>
              <a:buNone/>
            </a:pPr>
            <a:r>
              <a:rPr lang="en-US" sz="4850" dirty="0">
                <a:solidFill>
                  <a:srgbClr val="152D47"/>
                </a:solidFill>
                <a:latin typeface="Crimson Pro Semi Bold" panose="020B0604020202020204" charset="-94"/>
                <a:ea typeface="Crimson Pro Semi Bold" pitchFamily="34" charset="-122"/>
                <a:cs typeface="Crimson Pro Semi Bold" pitchFamily="34" charset="-120"/>
              </a:rPr>
              <a:t>Veri Kümesi Sınıfları</a:t>
            </a:r>
            <a:endParaRPr lang="en-US" sz="4850" dirty="0">
              <a:latin typeface="Crimson Pro Semi Bold" panose="020B0604020202020204" charset="-94"/>
            </a:endParaRPr>
          </a:p>
        </p:txBody>
      </p:sp>
      <p:sp>
        <p:nvSpPr>
          <p:cNvPr id="4" name="Shape 1"/>
          <p:cNvSpPr/>
          <p:nvPr/>
        </p:nvSpPr>
        <p:spPr>
          <a:xfrm>
            <a:off x="864037" y="3797223"/>
            <a:ext cx="7415927" cy="1422559"/>
          </a:xfrm>
          <a:prstGeom prst="roundRect">
            <a:avLst>
              <a:gd name="adj" fmla="val 2603"/>
            </a:avLst>
          </a:prstGeom>
          <a:solidFill>
            <a:srgbClr val="F2EEEE"/>
          </a:solidFill>
          <a:ln/>
        </p:spPr>
        <p:txBody>
          <a:bodyPr/>
          <a:lstStyle/>
          <a:p>
            <a:endParaRPr lang="tr-TR">
              <a:latin typeface="Crimson Pro Semi Bold" panose="020B0604020202020204" charset="-94"/>
            </a:endParaRPr>
          </a:p>
        </p:txBody>
      </p:sp>
      <p:sp>
        <p:nvSpPr>
          <p:cNvPr id="5" name="Text 2"/>
          <p:cNvSpPr/>
          <p:nvPr/>
        </p:nvSpPr>
        <p:spPr>
          <a:xfrm>
            <a:off x="1110853" y="4044040"/>
            <a:ext cx="3086100" cy="385763"/>
          </a:xfrm>
          <a:prstGeom prst="rect">
            <a:avLst/>
          </a:prstGeom>
          <a:noFill/>
          <a:ln/>
        </p:spPr>
        <p:txBody>
          <a:bodyPr wrap="none" lIns="0" tIns="0" rIns="0" bIns="0" rtlCol="0" anchor="t"/>
          <a:lstStyle/>
          <a:p>
            <a:pPr marL="0" indent="0">
              <a:lnSpc>
                <a:spcPts val="3000"/>
              </a:lnSpc>
              <a:buNone/>
            </a:pPr>
            <a:r>
              <a:rPr lang="en-US" sz="2400" dirty="0">
                <a:solidFill>
                  <a:srgbClr val="4C4C4D"/>
                </a:solidFill>
                <a:latin typeface="Crimson Pro Semi Bold" panose="020B0604020202020204" charset="-94"/>
                <a:ea typeface="Crimson Pro Semi Bold" pitchFamily="34" charset="-122"/>
                <a:cs typeface="Crimson Pro Semi Bold" pitchFamily="34" charset="-120"/>
              </a:rPr>
              <a:t>Kırmızı Şarap Sınıfları</a:t>
            </a:r>
            <a:endParaRPr lang="en-US" sz="2400" dirty="0">
              <a:latin typeface="Crimson Pro Semi Bold" panose="020B0604020202020204" charset="-94"/>
            </a:endParaRPr>
          </a:p>
        </p:txBody>
      </p:sp>
      <p:sp>
        <p:nvSpPr>
          <p:cNvPr id="6" name="Text 3"/>
          <p:cNvSpPr/>
          <p:nvPr/>
        </p:nvSpPr>
        <p:spPr>
          <a:xfrm>
            <a:off x="1110853" y="4577916"/>
            <a:ext cx="6922294" cy="395049"/>
          </a:xfrm>
          <a:prstGeom prst="rect">
            <a:avLst/>
          </a:prstGeom>
          <a:noFill/>
          <a:ln/>
        </p:spPr>
        <p:txBody>
          <a:bodyPr wrap="none" lIns="0" tIns="0" rIns="0" bIns="0" rtlCol="0" anchor="t"/>
          <a:lstStyle/>
          <a:p>
            <a:pPr marL="0" indent="0">
              <a:lnSpc>
                <a:spcPts val="3100"/>
              </a:lnSpc>
              <a:buNone/>
            </a:pPr>
            <a:r>
              <a:rPr lang="en-US" sz="2100" dirty="0">
                <a:solidFill>
                  <a:srgbClr val="4C4C4D"/>
                </a:solidFill>
                <a:latin typeface="Crimson Pro Semi Bold" panose="020B0604020202020204" charset="-94"/>
                <a:ea typeface="Heebo" pitchFamily="34" charset="-122"/>
                <a:cs typeface="Heebo" pitchFamily="34" charset="-120"/>
              </a:rPr>
              <a:t>3, 4, 5, 6, 7, 8</a:t>
            </a:r>
            <a:endParaRPr lang="en-US" sz="2100" dirty="0">
              <a:latin typeface="Crimson Pro Semi Bold" panose="020B0604020202020204" charset="-94"/>
            </a:endParaRPr>
          </a:p>
        </p:txBody>
      </p:sp>
      <p:sp>
        <p:nvSpPr>
          <p:cNvPr id="7" name="Shape 4"/>
          <p:cNvSpPr/>
          <p:nvPr/>
        </p:nvSpPr>
        <p:spPr>
          <a:xfrm>
            <a:off x="864037" y="5466598"/>
            <a:ext cx="7415927" cy="1422559"/>
          </a:xfrm>
          <a:prstGeom prst="roundRect">
            <a:avLst>
              <a:gd name="adj" fmla="val 2603"/>
            </a:avLst>
          </a:prstGeom>
          <a:solidFill>
            <a:srgbClr val="F2EEEE"/>
          </a:solidFill>
          <a:ln/>
        </p:spPr>
        <p:txBody>
          <a:bodyPr/>
          <a:lstStyle/>
          <a:p>
            <a:endParaRPr lang="tr-TR">
              <a:latin typeface="Crimson Pro Semi Bold" panose="020B0604020202020204" charset="-94"/>
            </a:endParaRPr>
          </a:p>
        </p:txBody>
      </p:sp>
      <p:sp>
        <p:nvSpPr>
          <p:cNvPr id="8" name="Text 5"/>
          <p:cNvSpPr/>
          <p:nvPr/>
        </p:nvSpPr>
        <p:spPr>
          <a:xfrm>
            <a:off x="1110853" y="5713415"/>
            <a:ext cx="3086100" cy="385763"/>
          </a:xfrm>
          <a:prstGeom prst="rect">
            <a:avLst/>
          </a:prstGeom>
          <a:noFill/>
          <a:ln/>
        </p:spPr>
        <p:txBody>
          <a:bodyPr wrap="none" lIns="0" tIns="0" rIns="0" bIns="0" rtlCol="0" anchor="t"/>
          <a:lstStyle/>
          <a:p>
            <a:pPr marL="0" indent="0">
              <a:lnSpc>
                <a:spcPts val="3000"/>
              </a:lnSpc>
              <a:buNone/>
            </a:pPr>
            <a:r>
              <a:rPr lang="en-US" sz="2400" dirty="0">
                <a:solidFill>
                  <a:srgbClr val="4C4C4D"/>
                </a:solidFill>
                <a:latin typeface="Crimson Pro Semi Bold" panose="020B0604020202020204" charset="-94"/>
                <a:ea typeface="Crimson Pro Semi Bold" pitchFamily="34" charset="-122"/>
                <a:cs typeface="Crimson Pro Semi Bold" pitchFamily="34" charset="-120"/>
              </a:rPr>
              <a:t>Beyaz Şarap Sınıfları</a:t>
            </a:r>
            <a:endParaRPr lang="en-US" sz="2400" dirty="0">
              <a:latin typeface="Crimson Pro Semi Bold" panose="020B0604020202020204" charset="-94"/>
            </a:endParaRPr>
          </a:p>
        </p:txBody>
      </p:sp>
      <p:sp>
        <p:nvSpPr>
          <p:cNvPr id="9" name="Text 6"/>
          <p:cNvSpPr/>
          <p:nvPr/>
        </p:nvSpPr>
        <p:spPr>
          <a:xfrm>
            <a:off x="1110853" y="6247291"/>
            <a:ext cx="6922294" cy="395049"/>
          </a:xfrm>
          <a:prstGeom prst="rect">
            <a:avLst/>
          </a:prstGeom>
          <a:noFill/>
          <a:ln/>
        </p:spPr>
        <p:txBody>
          <a:bodyPr wrap="none" lIns="0" tIns="0" rIns="0" bIns="0" rtlCol="0" anchor="t"/>
          <a:lstStyle/>
          <a:p>
            <a:pPr marL="0" indent="0">
              <a:lnSpc>
                <a:spcPts val="3100"/>
              </a:lnSpc>
              <a:buNone/>
            </a:pPr>
            <a:r>
              <a:rPr lang="en-US" sz="2100" dirty="0">
                <a:solidFill>
                  <a:srgbClr val="4C4C4D"/>
                </a:solidFill>
                <a:latin typeface="Crimson Pro Semi Bold" panose="020B0604020202020204" charset="-94"/>
                <a:ea typeface="Heebo" pitchFamily="34" charset="-122"/>
                <a:cs typeface="Heebo" pitchFamily="34" charset="-120"/>
              </a:rPr>
              <a:t>3, 4, 5, 6, 7, 8, 9</a:t>
            </a:r>
            <a:endParaRPr lang="en-US" sz="2100" dirty="0">
              <a:latin typeface="Crimson Pro Semi Bold" panose="020B0604020202020204" charset="-94"/>
            </a:endParaRPr>
          </a:p>
        </p:txBody>
      </p:sp>
      <p:sp>
        <p:nvSpPr>
          <p:cNvPr id="11" name="Metin kutusu 10">
            <a:extLst>
              <a:ext uri="{FF2B5EF4-FFF2-40B4-BE49-F238E27FC236}">
                <a16:creationId xmlns:a16="http://schemas.microsoft.com/office/drawing/2014/main" id="{000FF981-39DA-599B-00CE-EE3459FFCA8F}"/>
              </a:ext>
            </a:extLst>
          </p:cNvPr>
          <p:cNvSpPr txBox="1"/>
          <p:nvPr/>
        </p:nvSpPr>
        <p:spPr>
          <a:xfrm>
            <a:off x="864037" y="1855355"/>
            <a:ext cx="7315200" cy="1569660"/>
          </a:xfrm>
          <a:prstGeom prst="rect">
            <a:avLst/>
          </a:prstGeom>
          <a:noFill/>
        </p:spPr>
        <p:txBody>
          <a:bodyPr wrap="square">
            <a:spAutoFit/>
          </a:bodyPr>
          <a:lstStyle/>
          <a:p>
            <a:r>
              <a:rPr lang="tr-TR" sz="2400" dirty="0">
                <a:latin typeface="Crimson Pro Semi Bold" panose="020B0604020202020204" charset="-94"/>
              </a:rPr>
              <a:t>Veri kümesinde yer alan şaraplar kalite (</a:t>
            </a:r>
            <a:r>
              <a:rPr lang="tr-TR" sz="2400" dirty="0" err="1">
                <a:latin typeface="Crimson Pro Semi Bold" panose="020B0604020202020204" charset="-94"/>
              </a:rPr>
              <a:t>quality</a:t>
            </a:r>
            <a:r>
              <a:rPr lang="tr-TR" sz="2400" dirty="0">
                <a:latin typeface="Crimson Pro Semi Bold" panose="020B0604020202020204" charset="-94"/>
              </a:rPr>
              <a:t>) açısından sınıflandırılmıştır ve hedef değişken (</a:t>
            </a:r>
            <a:r>
              <a:rPr lang="tr-TR" sz="2400" dirty="0" err="1">
                <a:latin typeface="Crimson Pro Semi Bold" panose="020B0604020202020204" charset="-94"/>
              </a:rPr>
              <a:t>quality</a:t>
            </a:r>
            <a:r>
              <a:rPr lang="tr-TR" sz="2400" dirty="0">
                <a:latin typeface="Crimson Pro Semi Bold" panose="020B0604020202020204" charset="-94"/>
              </a:rPr>
              <a:t>), 0 ile 10 arasında bir değere sahiptir. Ancak pratikte veri setlerinde genellikle 3 ile 9 arasında kalite değerleri bulunur.</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1766173"/>
            <a:ext cx="6228278" cy="771525"/>
          </a:xfrm>
          <a:prstGeom prst="rect">
            <a:avLst/>
          </a:prstGeom>
          <a:noFill/>
          <a:ln/>
        </p:spPr>
        <p:txBody>
          <a:bodyPr wrap="none" lIns="0" tIns="0" rIns="0" bIns="0" rtlCol="0" anchor="t"/>
          <a:lstStyle/>
          <a:p>
            <a:pPr marL="0" indent="0">
              <a:lnSpc>
                <a:spcPts val="6050"/>
              </a:lnSpc>
              <a:buNone/>
            </a:pPr>
            <a:r>
              <a:rPr lang="en-US" sz="4850" dirty="0">
                <a:latin typeface="Crimson Pro Semi Bold" panose="020B0604020202020204" charset="-94"/>
                <a:ea typeface="Roboto Slab" pitchFamily="34" charset="-122"/>
                <a:cs typeface="Roboto Slab" pitchFamily="34" charset="-120"/>
              </a:rPr>
              <a:t>Sonuçlar ve Tartışma</a:t>
            </a:r>
            <a:endParaRPr lang="en-US" sz="4850" dirty="0">
              <a:latin typeface="Crimson Pro Semi Bold" panose="020B0604020202020204" charset="-94"/>
            </a:endParaRPr>
          </a:p>
        </p:txBody>
      </p:sp>
      <p:sp>
        <p:nvSpPr>
          <p:cNvPr id="4" name="Text 1"/>
          <p:cNvSpPr/>
          <p:nvPr/>
        </p:nvSpPr>
        <p:spPr>
          <a:xfrm>
            <a:off x="6350437" y="2907983"/>
            <a:ext cx="7415927" cy="3555444"/>
          </a:xfrm>
          <a:prstGeom prst="rect">
            <a:avLst/>
          </a:prstGeom>
          <a:noFill/>
          <a:ln/>
        </p:spPr>
        <p:txBody>
          <a:bodyPr wrap="square" lIns="0" tIns="0" rIns="0" bIns="0" rtlCol="0" anchor="t"/>
          <a:lstStyle/>
          <a:p>
            <a:pPr marL="0" indent="0">
              <a:lnSpc>
                <a:spcPts val="3100"/>
              </a:lnSpc>
              <a:buNone/>
            </a:pPr>
            <a:r>
              <a:rPr lang="en-US" sz="1900" dirty="0">
                <a:solidFill>
                  <a:srgbClr val="15213F"/>
                </a:solidFill>
                <a:latin typeface="Crimson Pro Semi Bold" panose="020B0604020202020204" charset="-94"/>
                <a:ea typeface="Roboto" pitchFamily="34" charset="-122"/>
                <a:cs typeface="Roboto" pitchFamily="34" charset="-120"/>
              </a:rPr>
              <a:t>Deney sonuçları göstermiştir ki, Random Forest algoritması, sınıf dengesizliği ve karmaşık veri yapısında diğer algoritmalara göre daha yüksek performans sergilemiştir. Sınıf ağırlıklandırma veya SMOTE gibi veri dengeleme teknikleri ile doğruluğun daha da artırılması mümkündür. Veri setinin boyutu, modelin genelleme kapasitesini artırmak için yeterlidir. Ancak, veri setindeki sınıf dengesizliği, modelin düşük kaliteli şaraplar için daha iyi performans göstermesine ve yüksek kaliteli şaraplar için tahmin doğruluğunun düşmesine yol açabilir.</a:t>
            </a:r>
            <a:endParaRPr lang="en-US" sz="1900" dirty="0">
              <a:latin typeface="Crimson Pro Semi Bold" panose="020B0604020202020204" charset="-9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name="Slide 3">
    <p:spTree>
      <p:nvGrpSpPr>
        <p:cNvPr id="1" name=""/>
        <p:cNvGrpSpPr/>
        <p:nvPr/>
      </p:nvGrpSpPr>
      <p:grpSpPr>
        <a:xfrm>
          <a:off x="0" y="0"/>
          <a:ext cx="0" cy="0"/>
          <a:chOff x="0" y="0"/>
          <a:chExt cx="0" cy="0"/>
        </a:xfrm>
      </p:grpSpPr>
      <p:sp>
        <p:nvSpPr>
          <p:cNvPr id="3" name="Text 0"/>
          <p:cNvSpPr/>
          <p:nvPr/>
        </p:nvSpPr>
        <p:spPr>
          <a:xfrm>
            <a:off x="575072" y="1372433"/>
            <a:ext cx="4108132" cy="513398"/>
          </a:xfrm>
          <a:prstGeom prst="rect">
            <a:avLst/>
          </a:prstGeom>
          <a:noFill/>
          <a:ln/>
        </p:spPr>
        <p:txBody>
          <a:bodyPr wrap="none" lIns="0" tIns="0" rIns="0" bIns="0" rtlCol="0" anchor="t"/>
          <a:lstStyle/>
          <a:p>
            <a:pPr marL="0" indent="0">
              <a:lnSpc>
                <a:spcPts val="4000"/>
              </a:lnSpc>
              <a:buNone/>
            </a:pPr>
            <a:r>
              <a:rPr lang="en-US" sz="3200" dirty="0">
                <a:solidFill>
                  <a:srgbClr val="152D47"/>
                </a:solidFill>
                <a:latin typeface="Crimson Pro Semi Bold" panose="020B0604020202020204" charset="-94"/>
                <a:ea typeface="Crimson Pro Semi Bold" pitchFamily="34" charset="-122"/>
                <a:cs typeface="Crimson Pro Semi Bold" pitchFamily="34" charset="-120"/>
              </a:rPr>
              <a:t>Veri Kümesi Dağılımı</a:t>
            </a:r>
            <a:endParaRPr lang="en-US" sz="3200" dirty="0">
              <a:latin typeface="Crimson Pro Semi Bold" panose="020B0604020202020204" charset="-94"/>
            </a:endParaRPr>
          </a:p>
        </p:txBody>
      </p:sp>
      <p:sp>
        <p:nvSpPr>
          <p:cNvPr id="4" name="Shape 1"/>
          <p:cNvSpPr/>
          <p:nvPr/>
        </p:nvSpPr>
        <p:spPr>
          <a:xfrm>
            <a:off x="575072" y="3265765"/>
            <a:ext cx="13480256" cy="3817620"/>
          </a:xfrm>
          <a:prstGeom prst="roundRect">
            <a:avLst>
              <a:gd name="adj" fmla="val 646"/>
            </a:avLst>
          </a:prstGeom>
          <a:noFill/>
          <a:ln w="7620">
            <a:solidFill>
              <a:srgbClr val="000000">
                <a:alpha val="8000"/>
              </a:srgbClr>
            </a:solidFill>
            <a:prstDash val="solid"/>
          </a:ln>
        </p:spPr>
        <p:txBody>
          <a:bodyPr/>
          <a:lstStyle/>
          <a:p>
            <a:endParaRPr lang="tr-TR" sz="1500">
              <a:latin typeface="Crimson Pro Semi Bold" panose="020B0604020202020204" charset="-94"/>
            </a:endParaRPr>
          </a:p>
        </p:txBody>
      </p:sp>
      <p:sp>
        <p:nvSpPr>
          <p:cNvPr id="5" name="Shape 2"/>
          <p:cNvSpPr/>
          <p:nvPr/>
        </p:nvSpPr>
        <p:spPr>
          <a:xfrm>
            <a:off x="582692" y="3273385"/>
            <a:ext cx="13463587" cy="475298"/>
          </a:xfrm>
          <a:prstGeom prst="rect">
            <a:avLst/>
          </a:prstGeom>
          <a:solidFill>
            <a:srgbClr val="FFFFFF">
              <a:alpha val="4000"/>
            </a:srgbClr>
          </a:solidFill>
          <a:ln/>
        </p:spPr>
        <p:txBody>
          <a:bodyPr/>
          <a:lstStyle/>
          <a:p>
            <a:endParaRPr lang="tr-TR" sz="1500">
              <a:latin typeface="Crimson Pro Semi Bold" panose="020B0604020202020204" charset="-94"/>
            </a:endParaRPr>
          </a:p>
        </p:txBody>
      </p:sp>
      <p:sp>
        <p:nvSpPr>
          <p:cNvPr id="6" name="Text 3"/>
          <p:cNvSpPr/>
          <p:nvPr/>
        </p:nvSpPr>
        <p:spPr>
          <a:xfrm>
            <a:off x="748546" y="3379589"/>
            <a:ext cx="4154924" cy="262890"/>
          </a:xfrm>
          <a:prstGeom prst="rect">
            <a:avLst/>
          </a:prstGeom>
          <a:noFill/>
          <a:ln/>
        </p:spPr>
        <p:txBody>
          <a:bodyPr wrap="none" lIns="0" tIns="0" rIns="0" bIns="0" rtlCol="0" anchor="t"/>
          <a:lstStyle/>
          <a:p>
            <a:pPr marL="0" indent="0">
              <a:lnSpc>
                <a:spcPts val="2050"/>
              </a:lnSpc>
              <a:buNone/>
            </a:pPr>
            <a:r>
              <a:rPr lang="en-US" sz="1500" dirty="0">
                <a:solidFill>
                  <a:srgbClr val="4C4C4D"/>
                </a:solidFill>
                <a:latin typeface="Crimson Pro Semi Bold" panose="020B0604020202020204" charset="-94"/>
                <a:ea typeface="Heebo" pitchFamily="34" charset="-122"/>
                <a:cs typeface="Heebo" pitchFamily="34" charset="-120"/>
              </a:rPr>
              <a:t>Quality</a:t>
            </a:r>
            <a:endParaRPr lang="en-US" sz="1500" dirty="0">
              <a:latin typeface="Crimson Pro Semi Bold" panose="020B0604020202020204" charset="-94"/>
            </a:endParaRPr>
          </a:p>
        </p:txBody>
      </p:sp>
      <p:sp>
        <p:nvSpPr>
          <p:cNvPr id="7" name="Text 4"/>
          <p:cNvSpPr/>
          <p:nvPr/>
        </p:nvSpPr>
        <p:spPr>
          <a:xfrm>
            <a:off x="5239703" y="3379589"/>
            <a:ext cx="4151114" cy="262890"/>
          </a:xfrm>
          <a:prstGeom prst="rect">
            <a:avLst/>
          </a:prstGeom>
          <a:noFill/>
          <a:ln/>
        </p:spPr>
        <p:txBody>
          <a:bodyPr wrap="none" lIns="0" tIns="0" rIns="0" bIns="0" rtlCol="0" anchor="t"/>
          <a:lstStyle/>
          <a:p>
            <a:pPr marL="0" indent="0">
              <a:lnSpc>
                <a:spcPts val="2050"/>
              </a:lnSpc>
              <a:buNone/>
            </a:pPr>
            <a:r>
              <a:rPr lang="en-US" sz="1500" dirty="0">
                <a:solidFill>
                  <a:srgbClr val="4C4C4D"/>
                </a:solidFill>
                <a:latin typeface="Crimson Pro Semi Bold" panose="020B0604020202020204" charset="-94"/>
                <a:ea typeface="Heebo" pitchFamily="34" charset="-122"/>
                <a:cs typeface="Heebo" pitchFamily="34" charset="-120"/>
              </a:rPr>
              <a:t>Red Wine Sınıf Dağılımı</a:t>
            </a:r>
            <a:endParaRPr lang="en-US" sz="1500" dirty="0">
              <a:latin typeface="Crimson Pro Semi Bold" panose="020B0604020202020204" charset="-94"/>
            </a:endParaRPr>
          </a:p>
        </p:txBody>
      </p:sp>
      <p:sp>
        <p:nvSpPr>
          <p:cNvPr id="8" name="Text 5"/>
          <p:cNvSpPr/>
          <p:nvPr/>
        </p:nvSpPr>
        <p:spPr>
          <a:xfrm>
            <a:off x="9727049" y="3379589"/>
            <a:ext cx="4154924" cy="262890"/>
          </a:xfrm>
          <a:prstGeom prst="rect">
            <a:avLst/>
          </a:prstGeom>
          <a:noFill/>
          <a:ln/>
        </p:spPr>
        <p:txBody>
          <a:bodyPr wrap="none" lIns="0" tIns="0" rIns="0" bIns="0" rtlCol="0" anchor="t"/>
          <a:lstStyle/>
          <a:p>
            <a:pPr marL="0" indent="0">
              <a:lnSpc>
                <a:spcPts val="2050"/>
              </a:lnSpc>
              <a:buNone/>
            </a:pPr>
            <a:r>
              <a:rPr lang="en-US" sz="1500" dirty="0">
                <a:solidFill>
                  <a:srgbClr val="4C4C4D"/>
                </a:solidFill>
                <a:latin typeface="Crimson Pro Semi Bold" panose="020B0604020202020204" charset="-94"/>
                <a:ea typeface="Heebo" pitchFamily="34" charset="-122"/>
                <a:cs typeface="Heebo" pitchFamily="34" charset="-120"/>
              </a:rPr>
              <a:t>White Wine Sınıf Dağılımı</a:t>
            </a:r>
            <a:endParaRPr lang="en-US" sz="1500" dirty="0">
              <a:latin typeface="Crimson Pro Semi Bold" panose="020B0604020202020204" charset="-94"/>
            </a:endParaRPr>
          </a:p>
        </p:txBody>
      </p:sp>
      <p:sp>
        <p:nvSpPr>
          <p:cNvPr id="9" name="Shape 6"/>
          <p:cNvSpPr/>
          <p:nvPr/>
        </p:nvSpPr>
        <p:spPr>
          <a:xfrm>
            <a:off x="582692" y="3748683"/>
            <a:ext cx="13463587" cy="475298"/>
          </a:xfrm>
          <a:prstGeom prst="rect">
            <a:avLst/>
          </a:prstGeom>
          <a:solidFill>
            <a:srgbClr val="000000">
              <a:alpha val="4000"/>
            </a:srgbClr>
          </a:solidFill>
          <a:ln/>
        </p:spPr>
        <p:txBody>
          <a:bodyPr/>
          <a:lstStyle/>
          <a:p>
            <a:endParaRPr lang="tr-TR" sz="1500">
              <a:latin typeface="Crimson Pro Semi Bold" panose="020B0604020202020204" charset="-94"/>
            </a:endParaRPr>
          </a:p>
        </p:txBody>
      </p:sp>
      <p:sp>
        <p:nvSpPr>
          <p:cNvPr id="10" name="Text 7"/>
          <p:cNvSpPr/>
          <p:nvPr/>
        </p:nvSpPr>
        <p:spPr>
          <a:xfrm>
            <a:off x="748546" y="3854887"/>
            <a:ext cx="4154924" cy="262890"/>
          </a:xfrm>
          <a:prstGeom prst="rect">
            <a:avLst/>
          </a:prstGeom>
          <a:noFill/>
          <a:ln/>
        </p:spPr>
        <p:txBody>
          <a:bodyPr wrap="none" lIns="0" tIns="0" rIns="0" bIns="0" rtlCol="0" anchor="t"/>
          <a:lstStyle/>
          <a:p>
            <a:pPr marL="0" indent="0">
              <a:lnSpc>
                <a:spcPts val="2050"/>
              </a:lnSpc>
              <a:buNone/>
            </a:pPr>
            <a:r>
              <a:rPr lang="en-US" sz="1500" dirty="0">
                <a:solidFill>
                  <a:srgbClr val="4C4C4D"/>
                </a:solidFill>
                <a:latin typeface="Crimson Pro Semi Bold" panose="020B0604020202020204" charset="-94"/>
                <a:ea typeface="Heebo" pitchFamily="34" charset="-122"/>
                <a:cs typeface="Heebo" pitchFamily="34" charset="-120"/>
              </a:rPr>
              <a:t>3</a:t>
            </a:r>
            <a:endParaRPr lang="en-US" sz="1500" dirty="0">
              <a:latin typeface="Crimson Pro Semi Bold" panose="020B0604020202020204" charset="-94"/>
            </a:endParaRPr>
          </a:p>
        </p:txBody>
      </p:sp>
      <p:sp>
        <p:nvSpPr>
          <p:cNvPr id="11" name="Text 8"/>
          <p:cNvSpPr/>
          <p:nvPr/>
        </p:nvSpPr>
        <p:spPr>
          <a:xfrm>
            <a:off x="5239703" y="3854887"/>
            <a:ext cx="4151114" cy="262890"/>
          </a:xfrm>
          <a:prstGeom prst="rect">
            <a:avLst/>
          </a:prstGeom>
          <a:noFill/>
          <a:ln/>
        </p:spPr>
        <p:txBody>
          <a:bodyPr wrap="none" lIns="0" tIns="0" rIns="0" bIns="0" rtlCol="0" anchor="t"/>
          <a:lstStyle/>
          <a:p>
            <a:pPr marL="0" indent="0">
              <a:lnSpc>
                <a:spcPts val="2050"/>
              </a:lnSpc>
              <a:buNone/>
            </a:pPr>
            <a:r>
              <a:rPr lang="en-US" sz="1500" dirty="0">
                <a:solidFill>
                  <a:srgbClr val="4C4C4D"/>
                </a:solidFill>
                <a:latin typeface="Crimson Pro Semi Bold" panose="020B0604020202020204" charset="-94"/>
                <a:ea typeface="Heebo" pitchFamily="34" charset="-122"/>
                <a:cs typeface="Heebo" pitchFamily="34" charset="-120"/>
              </a:rPr>
              <a:t>10</a:t>
            </a:r>
            <a:endParaRPr lang="en-US" sz="1500" dirty="0">
              <a:latin typeface="Crimson Pro Semi Bold" panose="020B0604020202020204" charset="-94"/>
            </a:endParaRPr>
          </a:p>
        </p:txBody>
      </p:sp>
      <p:sp>
        <p:nvSpPr>
          <p:cNvPr id="12" name="Text 9"/>
          <p:cNvSpPr/>
          <p:nvPr/>
        </p:nvSpPr>
        <p:spPr>
          <a:xfrm>
            <a:off x="9727049" y="3854887"/>
            <a:ext cx="4154924" cy="262890"/>
          </a:xfrm>
          <a:prstGeom prst="rect">
            <a:avLst/>
          </a:prstGeom>
          <a:noFill/>
          <a:ln/>
        </p:spPr>
        <p:txBody>
          <a:bodyPr wrap="none" lIns="0" tIns="0" rIns="0" bIns="0" rtlCol="0" anchor="t"/>
          <a:lstStyle/>
          <a:p>
            <a:pPr marL="0" indent="0">
              <a:lnSpc>
                <a:spcPts val="2050"/>
              </a:lnSpc>
              <a:buNone/>
            </a:pPr>
            <a:r>
              <a:rPr lang="en-US" sz="1500" dirty="0">
                <a:solidFill>
                  <a:srgbClr val="4C4C4D"/>
                </a:solidFill>
                <a:latin typeface="Crimson Pro Semi Bold" panose="020B0604020202020204" charset="-94"/>
                <a:ea typeface="Heebo" pitchFamily="34" charset="-122"/>
                <a:cs typeface="Heebo" pitchFamily="34" charset="-120"/>
              </a:rPr>
              <a:t>20</a:t>
            </a:r>
            <a:endParaRPr lang="en-US" sz="1500" dirty="0">
              <a:latin typeface="Crimson Pro Semi Bold" panose="020B0604020202020204" charset="-94"/>
            </a:endParaRPr>
          </a:p>
        </p:txBody>
      </p:sp>
      <p:sp>
        <p:nvSpPr>
          <p:cNvPr id="13" name="Shape 10"/>
          <p:cNvSpPr/>
          <p:nvPr/>
        </p:nvSpPr>
        <p:spPr>
          <a:xfrm>
            <a:off x="582692" y="4223980"/>
            <a:ext cx="13463587" cy="475298"/>
          </a:xfrm>
          <a:prstGeom prst="rect">
            <a:avLst/>
          </a:prstGeom>
          <a:solidFill>
            <a:srgbClr val="FFFFFF">
              <a:alpha val="4000"/>
            </a:srgbClr>
          </a:solidFill>
          <a:ln/>
        </p:spPr>
        <p:txBody>
          <a:bodyPr/>
          <a:lstStyle/>
          <a:p>
            <a:endParaRPr lang="tr-TR" sz="1500">
              <a:latin typeface="Crimson Pro Semi Bold" panose="020B0604020202020204" charset="-94"/>
            </a:endParaRPr>
          </a:p>
        </p:txBody>
      </p:sp>
      <p:sp>
        <p:nvSpPr>
          <p:cNvPr id="14" name="Text 11"/>
          <p:cNvSpPr/>
          <p:nvPr/>
        </p:nvSpPr>
        <p:spPr>
          <a:xfrm>
            <a:off x="748546" y="4330184"/>
            <a:ext cx="4154924" cy="262890"/>
          </a:xfrm>
          <a:prstGeom prst="rect">
            <a:avLst/>
          </a:prstGeom>
          <a:noFill/>
          <a:ln/>
        </p:spPr>
        <p:txBody>
          <a:bodyPr wrap="none" lIns="0" tIns="0" rIns="0" bIns="0" rtlCol="0" anchor="t"/>
          <a:lstStyle/>
          <a:p>
            <a:pPr marL="0" indent="0">
              <a:lnSpc>
                <a:spcPts val="2050"/>
              </a:lnSpc>
              <a:buNone/>
            </a:pPr>
            <a:r>
              <a:rPr lang="en-US" sz="1500" dirty="0">
                <a:solidFill>
                  <a:srgbClr val="4C4C4D"/>
                </a:solidFill>
                <a:latin typeface="Crimson Pro Semi Bold" panose="020B0604020202020204" charset="-94"/>
                <a:ea typeface="Heebo" pitchFamily="34" charset="-122"/>
                <a:cs typeface="Heebo" pitchFamily="34" charset="-120"/>
              </a:rPr>
              <a:t>4</a:t>
            </a:r>
            <a:endParaRPr lang="en-US" sz="1500" dirty="0">
              <a:latin typeface="Crimson Pro Semi Bold" panose="020B0604020202020204" charset="-94"/>
            </a:endParaRPr>
          </a:p>
        </p:txBody>
      </p:sp>
      <p:sp>
        <p:nvSpPr>
          <p:cNvPr id="15" name="Text 12"/>
          <p:cNvSpPr/>
          <p:nvPr/>
        </p:nvSpPr>
        <p:spPr>
          <a:xfrm>
            <a:off x="5239703" y="4330184"/>
            <a:ext cx="4151114" cy="262890"/>
          </a:xfrm>
          <a:prstGeom prst="rect">
            <a:avLst/>
          </a:prstGeom>
          <a:noFill/>
          <a:ln/>
        </p:spPr>
        <p:txBody>
          <a:bodyPr wrap="none" lIns="0" tIns="0" rIns="0" bIns="0" rtlCol="0" anchor="t"/>
          <a:lstStyle/>
          <a:p>
            <a:pPr marL="0" indent="0">
              <a:lnSpc>
                <a:spcPts val="2050"/>
              </a:lnSpc>
              <a:buNone/>
            </a:pPr>
            <a:r>
              <a:rPr lang="en-US" sz="1500" dirty="0">
                <a:solidFill>
                  <a:srgbClr val="4C4C4D"/>
                </a:solidFill>
                <a:latin typeface="Crimson Pro Semi Bold" panose="020B0604020202020204" charset="-94"/>
                <a:ea typeface="Heebo" pitchFamily="34" charset="-122"/>
                <a:cs typeface="Heebo" pitchFamily="34" charset="-120"/>
              </a:rPr>
              <a:t>53</a:t>
            </a:r>
            <a:endParaRPr lang="en-US" sz="1500" dirty="0">
              <a:latin typeface="Crimson Pro Semi Bold" panose="020B0604020202020204" charset="-94"/>
            </a:endParaRPr>
          </a:p>
        </p:txBody>
      </p:sp>
      <p:sp>
        <p:nvSpPr>
          <p:cNvPr id="16" name="Text 13"/>
          <p:cNvSpPr/>
          <p:nvPr/>
        </p:nvSpPr>
        <p:spPr>
          <a:xfrm>
            <a:off x="9727049" y="4330184"/>
            <a:ext cx="4154924" cy="262890"/>
          </a:xfrm>
          <a:prstGeom prst="rect">
            <a:avLst/>
          </a:prstGeom>
          <a:noFill/>
          <a:ln/>
        </p:spPr>
        <p:txBody>
          <a:bodyPr wrap="none" lIns="0" tIns="0" rIns="0" bIns="0" rtlCol="0" anchor="t"/>
          <a:lstStyle/>
          <a:p>
            <a:pPr marL="0" indent="0">
              <a:lnSpc>
                <a:spcPts val="2050"/>
              </a:lnSpc>
              <a:buNone/>
            </a:pPr>
            <a:r>
              <a:rPr lang="en-US" sz="1500" dirty="0">
                <a:solidFill>
                  <a:srgbClr val="4C4C4D"/>
                </a:solidFill>
                <a:latin typeface="Crimson Pro Semi Bold" panose="020B0604020202020204" charset="-94"/>
                <a:ea typeface="Heebo" pitchFamily="34" charset="-122"/>
                <a:cs typeface="Heebo" pitchFamily="34" charset="-120"/>
              </a:rPr>
              <a:t>163</a:t>
            </a:r>
            <a:endParaRPr lang="en-US" sz="1500" dirty="0">
              <a:latin typeface="Crimson Pro Semi Bold" panose="020B0604020202020204" charset="-94"/>
            </a:endParaRPr>
          </a:p>
        </p:txBody>
      </p:sp>
      <p:sp>
        <p:nvSpPr>
          <p:cNvPr id="17" name="Shape 14"/>
          <p:cNvSpPr/>
          <p:nvPr/>
        </p:nvSpPr>
        <p:spPr>
          <a:xfrm>
            <a:off x="582692" y="4699278"/>
            <a:ext cx="13463587" cy="475298"/>
          </a:xfrm>
          <a:prstGeom prst="rect">
            <a:avLst/>
          </a:prstGeom>
          <a:solidFill>
            <a:srgbClr val="000000">
              <a:alpha val="4000"/>
            </a:srgbClr>
          </a:solidFill>
          <a:ln/>
        </p:spPr>
        <p:txBody>
          <a:bodyPr/>
          <a:lstStyle/>
          <a:p>
            <a:endParaRPr lang="tr-TR" sz="1500">
              <a:latin typeface="Crimson Pro Semi Bold" panose="020B0604020202020204" charset="-94"/>
            </a:endParaRPr>
          </a:p>
        </p:txBody>
      </p:sp>
      <p:sp>
        <p:nvSpPr>
          <p:cNvPr id="18" name="Text 15"/>
          <p:cNvSpPr/>
          <p:nvPr/>
        </p:nvSpPr>
        <p:spPr>
          <a:xfrm>
            <a:off x="748546" y="4805482"/>
            <a:ext cx="4154924" cy="262890"/>
          </a:xfrm>
          <a:prstGeom prst="rect">
            <a:avLst/>
          </a:prstGeom>
          <a:noFill/>
          <a:ln/>
        </p:spPr>
        <p:txBody>
          <a:bodyPr wrap="none" lIns="0" tIns="0" rIns="0" bIns="0" rtlCol="0" anchor="t"/>
          <a:lstStyle/>
          <a:p>
            <a:pPr marL="0" indent="0">
              <a:lnSpc>
                <a:spcPts val="2050"/>
              </a:lnSpc>
              <a:buNone/>
            </a:pPr>
            <a:r>
              <a:rPr lang="en-US" sz="1500" dirty="0">
                <a:solidFill>
                  <a:srgbClr val="4C4C4D"/>
                </a:solidFill>
                <a:latin typeface="Crimson Pro Semi Bold" panose="020B0604020202020204" charset="-94"/>
                <a:ea typeface="Heebo" pitchFamily="34" charset="-122"/>
                <a:cs typeface="Heebo" pitchFamily="34" charset="-120"/>
              </a:rPr>
              <a:t>5</a:t>
            </a:r>
            <a:endParaRPr lang="en-US" sz="1500" dirty="0">
              <a:latin typeface="Crimson Pro Semi Bold" panose="020B0604020202020204" charset="-94"/>
            </a:endParaRPr>
          </a:p>
        </p:txBody>
      </p:sp>
      <p:sp>
        <p:nvSpPr>
          <p:cNvPr id="19" name="Text 16"/>
          <p:cNvSpPr/>
          <p:nvPr/>
        </p:nvSpPr>
        <p:spPr>
          <a:xfrm>
            <a:off x="5239703" y="4805482"/>
            <a:ext cx="4151114" cy="262890"/>
          </a:xfrm>
          <a:prstGeom prst="rect">
            <a:avLst/>
          </a:prstGeom>
          <a:noFill/>
          <a:ln/>
        </p:spPr>
        <p:txBody>
          <a:bodyPr wrap="none" lIns="0" tIns="0" rIns="0" bIns="0" rtlCol="0" anchor="t"/>
          <a:lstStyle/>
          <a:p>
            <a:pPr marL="0" indent="0">
              <a:lnSpc>
                <a:spcPts val="2050"/>
              </a:lnSpc>
              <a:buNone/>
            </a:pPr>
            <a:r>
              <a:rPr lang="en-US" sz="1500" dirty="0">
                <a:solidFill>
                  <a:srgbClr val="4C4C4D"/>
                </a:solidFill>
                <a:latin typeface="Crimson Pro Semi Bold" panose="020B0604020202020204" charset="-94"/>
                <a:ea typeface="Heebo" pitchFamily="34" charset="-122"/>
                <a:cs typeface="Heebo" pitchFamily="34" charset="-120"/>
              </a:rPr>
              <a:t>681</a:t>
            </a:r>
            <a:endParaRPr lang="en-US" sz="1500" dirty="0">
              <a:latin typeface="Crimson Pro Semi Bold" panose="020B0604020202020204" charset="-94"/>
            </a:endParaRPr>
          </a:p>
        </p:txBody>
      </p:sp>
      <p:sp>
        <p:nvSpPr>
          <p:cNvPr id="20" name="Text 17"/>
          <p:cNvSpPr/>
          <p:nvPr/>
        </p:nvSpPr>
        <p:spPr>
          <a:xfrm>
            <a:off x="9727049" y="4805482"/>
            <a:ext cx="4154924" cy="262890"/>
          </a:xfrm>
          <a:prstGeom prst="rect">
            <a:avLst/>
          </a:prstGeom>
          <a:noFill/>
          <a:ln/>
        </p:spPr>
        <p:txBody>
          <a:bodyPr wrap="none" lIns="0" tIns="0" rIns="0" bIns="0" rtlCol="0" anchor="t"/>
          <a:lstStyle/>
          <a:p>
            <a:pPr marL="0" indent="0">
              <a:lnSpc>
                <a:spcPts val="2050"/>
              </a:lnSpc>
              <a:buNone/>
            </a:pPr>
            <a:r>
              <a:rPr lang="en-US" sz="1500" dirty="0">
                <a:solidFill>
                  <a:srgbClr val="4C4C4D"/>
                </a:solidFill>
                <a:latin typeface="Crimson Pro Semi Bold" panose="020B0604020202020204" charset="-94"/>
                <a:ea typeface="Heebo" pitchFamily="34" charset="-122"/>
                <a:cs typeface="Heebo" pitchFamily="34" charset="-120"/>
              </a:rPr>
              <a:t>1457</a:t>
            </a:r>
            <a:endParaRPr lang="en-US" sz="1500" dirty="0">
              <a:latin typeface="Crimson Pro Semi Bold" panose="020B0604020202020204" charset="-94"/>
            </a:endParaRPr>
          </a:p>
        </p:txBody>
      </p:sp>
      <p:sp>
        <p:nvSpPr>
          <p:cNvPr id="21" name="Shape 18"/>
          <p:cNvSpPr/>
          <p:nvPr/>
        </p:nvSpPr>
        <p:spPr>
          <a:xfrm>
            <a:off x="582692" y="5174575"/>
            <a:ext cx="13463587" cy="475298"/>
          </a:xfrm>
          <a:prstGeom prst="rect">
            <a:avLst/>
          </a:prstGeom>
          <a:solidFill>
            <a:srgbClr val="FFFFFF">
              <a:alpha val="4000"/>
            </a:srgbClr>
          </a:solidFill>
          <a:ln/>
        </p:spPr>
        <p:txBody>
          <a:bodyPr/>
          <a:lstStyle/>
          <a:p>
            <a:endParaRPr lang="tr-TR" sz="1500">
              <a:latin typeface="Crimson Pro Semi Bold" panose="020B0604020202020204" charset="-94"/>
            </a:endParaRPr>
          </a:p>
        </p:txBody>
      </p:sp>
      <p:sp>
        <p:nvSpPr>
          <p:cNvPr id="22" name="Text 19"/>
          <p:cNvSpPr/>
          <p:nvPr/>
        </p:nvSpPr>
        <p:spPr>
          <a:xfrm>
            <a:off x="748546" y="5280779"/>
            <a:ext cx="4154924" cy="262890"/>
          </a:xfrm>
          <a:prstGeom prst="rect">
            <a:avLst/>
          </a:prstGeom>
          <a:noFill/>
          <a:ln/>
        </p:spPr>
        <p:txBody>
          <a:bodyPr wrap="none" lIns="0" tIns="0" rIns="0" bIns="0" rtlCol="0" anchor="t"/>
          <a:lstStyle/>
          <a:p>
            <a:pPr marL="0" indent="0">
              <a:lnSpc>
                <a:spcPts val="2050"/>
              </a:lnSpc>
              <a:buNone/>
            </a:pPr>
            <a:r>
              <a:rPr lang="en-US" sz="1500" dirty="0">
                <a:solidFill>
                  <a:srgbClr val="4C4C4D"/>
                </a:solidFill>
                <a:latin typeface="Crimson Pro Semi Bold" panose="020B0604020202020204" charset="-94"/>
                <a:ea typeface="Heebo" pitchFamily="34" charset="-122"/>
                <a:cs typeface="Heebo" pitchFamily="34" charset="-120"/>
              </a:rPr>
              <a:t>6</a:t>
            </a:r>
            <a:endParaRPr lang="en-US" sz="1500" dirty="0">
              <a:latin typeface="Crimson Pro Semi Bold" panose="020B0604020202020204" charset="-94"/>
            </a:endParaRPr>
          </a:p>
        </p:txBody>
      </p:sp>
      <p:sp>
        <p:nvSpPr>
          <p:cNvPr id="23" name="Text 20"/>
          <p:cNvSpPr/>
          <p:nvPr/>
        </p:nvSpPr>
        <p:spPr>
          <a:xfrm>
            <a:off x="5239703" y="5280779"/>
            <a:ext cx="4151114" cy="262890"/>
          </a:xfrm>
          <a:prstGeom prst="rect">
            <a:avLst/>
          </a:prstGeom>
          <a:noFill/>
          <a:ln/>
        </p:spPr>
        <p:txBody>
          <a:bodyPr wrap="none" lIns="0" tIns="0" rIns="0" bIns="0" rtlCol="0" anchor="t"/>
          <a:lstStyle/>
          <a:p>
            <a:pPr marL="0" indent="0">
              <a:lnSpc>
                <a:spcPts val="2050"/>
              </a:lnSpc>
              <a:buNone/>
            </a:pPr>
            <a:r>
              <a:rPr lang="en-US" sz="1500" dirty="0">
                <a:solidFill>
                  <a:srgbClr val="4C4C4D"/>
                </a:solidFill>
                <a:latin typeface="Crimson Pro Semi Bold" panose="020B0604020202020204" charset="-94"/>
                <a:ea typeface="Heebo" pitchFamily="34" charset="-122"/>
                <a:cs typeface="Heebo" pitchFamily="34" charset="-120"/>
              </a:rPr>
              <a:t>638</a:t>
            </a:r>
            <a:endParaRPr lang="en-US" sz="1500" dirty="0">
              <a:latin typeface="Crimson Pro Semi Bold" panose="020B0604020202020204" charset="-94"/>
            </a:endParaRPr>
          </a:p>
        </p:txBody>
      </p:sp>
      <p:sp>
        <p:nvSpPr>
          <p:cNvPr id="24" name="Text 21"/>
          <p:cNvSpPr/>
          <p:nvPr/>
        </p:nvSpPr>
        <p:spPr>
          <a:xfrm>
            <a:off x="9727049" y="5280779"/>
            <a:ext cx="4154924" cy="262890"/>
          </a:xfrm>
          <a:prstGeom prst="rect">
            <a:avLst/>
          </a:prstGeom>
          <a:noFill/>
          <a:ln/>
        </p:spPr>
        <p:txBody>
          <a:bodyPr wrap="none" lIns="0" tIns="0" rIns="0" bIns="0" rtlCol="0" anchor="t"/>
          <a:lstStyle/>
          <a:p>
            <a:pPr marL="0" indent="0">
              <a:lnSpc>
                <a:spcPts val="2050"/>
              </a:lnSpc>
              <a:buNone/>
            </a:pPr>
            <a:r>
              <a:rPr lang="en-US" sz="1500" dirty="0">
                <a:solidFill>
                  <a:srgbClr val="4C4C4D"/>
                </a:solidFill>
                <a:latin typeface="Crimson Pro Semi Bold" panose="020B0604020202020204" charset="-94"/>
                <a:ea typeface="Heebo" pitchFamily="34" charset="-122"/>
                <a:cs typeface="Heebo" pitchFamily="34" charset="-120"/>
              </a:rPr>
              <a:t>2198</a:t>
            </a:r>
            <a:endParaRPr lang="en-US" sz="1500" dirty="0">
              <a:latin typeface="Crimson Pro Semi Bold" panose="020B0604020202020204" charset="-94"/>
            </a:endParaRPr>
          </a:p>
        </p:txBody>
      </p:sp>
      <p:sp>
        <p:nvSpPr>
          <p:cNvPr id="25" name="Shape 22"/>
          <p:cNvSpPr/>
          <p:nvPr/>
        </p:nvSpPr>
        <p:spPr>
          <a:xfrm>
            <a:off x="582692" y="5649873"/>
            <a:ext cx="13463587" cy="475298"/>
          </a:xfrm>
          <a:prstGeom prst="rect">
            <a:avLst/>
          </a:prstGeom>
          <a:solidFill>
            <a:srgbClr val="000000">
              <a:alpha val="4000"/>
            </a:srgbClr>
          </a:solidFill>
          <a:ln/>
        </p:spPr>
        <p:txBody>
          <a:bodyPr/>
          <a:lstStyle/>
          <a:p>
            <a:endParaRPr lang="tr-TR" sz="1500">
              <a:latin typeface="Crimson Pro Semi Bold" panose="020B0604020202020204" charset="-94"/>
            </a:endParaRPr>
          </a:p>
        </p:txBody>
      </p:sp>
      <p:sp>
        <p:nvSpPr>
          <p:cNvPr id="26" name="Text 23"/>
          <p:cNvSpPr/>
          <p:nvPr/>
        </p:nvSpPr>
        <p:spPr>
          <a:xfrm>
            <a:off x="748546" y="5756077"/>
            <a:ext cx="4154924" cy="262890"/>
          </a:xfrm>
          <a:prstGeom prst="rect">
            <a:avLst/>
          </a:prstGeom>
          <a:noFill/>
          <a:ln/>
        </p:spPr>
        <p:txBody>
          <a:bodyPr wrap="none" lIns="0" tIns="0" rIns="0" bIns="0" rtlCol="0" anchor="t"/>
          <a:lstStyle/>
          <a:p>
            <a:pPr marL="0" indent="0">
              <a:lnSpc>
                <a:spcPts val="2050"/>
              </a:lnSpc>
              <a:buNone/>
            </a:pPr>
            <a:r>
              <a:rPr lang="en-US" sz="1500" dirty="0">
                <a:solidFill>
                  <a:srgbClr val="4C4C4D"/>
                </a:solidFill>
                <a:latin typeface="Crimson Pro Semi Bold" panose="020B0604020202020204" charset="-94"/>
                <a:ea typeface="Heebo" pitchFamily="34" charset="-122"/>
                <a:cs typeface="Heebo" pitchFamily="34" charset="-120"/>
              </a:rPr>
              <a:t>7</a:t>
            </a:r>
            <a:endParaRPr lang="en-US" sz="1500" dirty="0">
              <a:latin typeface="Crimson Pro Semi Bold" panose="020B0604020202020204" charset="-94"/>
            </a:endParaRPr>
          </a:p>
        </p:txBody>
      </p:sp>
      <p:sp>
        <p:nvSpPr>
          <p:cNvPr id="27" name="Text 24"/>
          <p:cNvSpPr/>
          <p:nvPr/>
        </p:nvSpPr>
        <p:spPr>
          <a:xfrm>
            <a:off x="5239703" y="5756077"/>
            <a:ext cx="4151114" cy="262890"/>
          </a:xfrm>
          <a:prstGeom prst="rect">
            <a:avLst/>
          </a:prstGeom>
          <a:noFill/>
          <a:ln/>
        </p:spPr>
        <p:txBody>
          <a:bodyPr wrap="none" lIns="0" tIns="0" rIns="0" bIns="0" rtlCol="0" anchor="t"/>
          <a:lstStyle/>
          <a:p>
            <a:pPr marL="0" indent="0">
              <a:lnSpc>
                <a:spcPts val="2050"/>
              </a:lnSpc>
              <a:buNone/>
            </a:pPr>
            <a:r>
              <a:rPr lang="en-US" sz="1500" dirty="0">
                <a:solidFill>
                  <a:srgbClr val="4C4C4D"/>
                </a:solidFill>
                <a:latin typeface="Crimson Pro Semi Bold" panose="020B0604020202020204" charset="-94"/>
                <a:ea typeface="Heebo" pitchFamily="34" charset="-122"/>
                <a:cs typeface="Heebo" pitchFamily="34" charset="-120"/>
              </a:rPr>
              <a:t>199</a:t>
            </a:r>
            <a:endParaRPr lang="en-US" sz="1500" dirty="0">
              <a:latin typeface="Crimson Pro Semi Bold" panose="020B0604020202020204" charset="-94"/>
            </a:endParaRPr>
          </a:p>
        </p:txBody>
      </p:sp>
      <p:sp>
        <p:nvSpPr>
          <p:cNvPr id="28" name="Text 25"/>
          <p:cNvSpPr/>
          <p:nvPr/>
        </p:nvSpPr>
        <p:spPr>
          <a:xfrm>
            <a:off x="9727049" y="5756077"/>
            <a:ext cx="4154924" cy="262890"/>
          </a:xfrm>
          <a:prstGeom prst="rect">
            <a:avLst/>
          </a:prstGeom>
          <a:noFill/>
          <a:ln/>
        </p:spPr>
        <p:txBody>
          <a:bodyPr wrap="none" lIns="0" tIns="0" rIns="0" bIns="0" rtlCol="0" anchor="t"/>
          <a:lstStyle/>
          <a:p>
            <a:pPr marL="0" indent="0">
              <a:lnSpc>
                <a:spcPts val="2050"/>
              </a:lnSpc>
              <a:buNone/>
            </a:pPr>
            <a:r>
              <a:rPr lang="en-US" sz="1500" dirty="0">
                <a:solidFill>
                  <a:srgbClr val="4C4C4D"/>
                </a:solidFill>
                <a:latin typeface="Crimson Pro Semi Bold" panose="020B0604020202020204" charset="-94"/>
                <a:ea typeface="Heebo" pitchFamily="34" charset="-122"/>
                <a:cs typeface="Heebo" pitchFamily="34" charset="-120"/>
              </a:rPr>
              <a:t>880</a:t>
            </a:r>
            <a:endParaRPr lang="en-US" sz="1500" dirty="0">
              <a:latin typeface="Crimson Pro Semi Bold" panose="020B0604020202020204" charset="-94"/>
            </a:endParaRPr>
          </a:p>
        </p:txBody>
      </p:sp>
      <p:sp>
        <p:nvSpPr>
          <p:cNvPr id="29" name="Shape 26"/>
          <p:cNvSpPr/>
          <p:nvPr/>
        </p:nvSpPr>
        <p:spPr>
          <a:xfrm>
            <a:off x="582692" y="6125170"/>
            <a:ext cx="13463587" cy="475298"/>
          </a:xfrm>
          <a:prstGeom prst="rect">
            <a:avLst/>
          </a:prstGeom>
          <a:solidFill>
            <a:srgbClr val="FFFFFF">
              <a:alpha val="4000"/>
            </a:srgbClr>
          </a:solidFill>
          <a:ln/>
        </p:spPr>
        <p:txBody>
          <a:bodyPr/>
          <a:lstStyle/>
          <a:p>
            <a:endParaRPr lang="tr-TR" sz="1500">
              <a:latin typeface="Crimson Pro Semi Bold" panose="020B0604020202020204" charset="-94"/>
            </a:endParaRPr>
          </a:p>
        </p:txBody>
      </p:sp>
      <p:sp>
        <p:nvSpPr>
          <p:cNvPr id="30" name="Text 27"/>
          <p:cNvSpPr/>
          <p:nvPr/>
        </p:nvSpPr>
        <p:spPr>
          <a:xfrm>
            <a:off x="748546" y="6231374"/>
            <a:ext cx="4154924" cy="262890"/>
          </a:xfrm>
          <a:prstGeom prst="rect">
            <a:avLst/>
          </a:prstGeom>
          <a:noFill/>
          <a:ln/>
        </p:spPr>
        <p:txBody>
          <a:bodyPr wrap="none" lIns="0" tIns="0" rIns="0" bIns="0" rtlCol="0" anchor="t"/>
          <a:lstStyle/>
          <a:p>
            <a:pPr marL="0" indent="0">
              <a:lnSpc>
                <a:spcPts val="2050"/>
              </a:lnSpc>
              <a:buNone/>
            </a:pPr>
            <a:r>
              <a:rPr lang="en-US" sz="1500" dirty="0">
                <a:solidFill>
                  <a:srgbClr val="4C4C4D"/>
                </a:solidFill>
                <a:latin typeface="Crimson Pro Semi Bold" panose="020B0604020202020204" charset="-94"/>
                <a:ea typeface="Heebo" pitchFamily="34" charset="-122"/>
                <a:cs typeface="Heebo" pitchFamily="34" charset="-120"/>
              </a:rPr>
              <a:t>8</a:t>
            </a:r>
            <a:endParaRPr lang="en-US" sz="1500" dirty="0">
              <a:latin typeface="Crimson Pro Semi Bold" panose="020B0604020202020204" charset="-94"/>
            </a:endParaRPr>
          </a:p>
        </p:txBody>
      </p:sp>
      <p:sp>
        <p:nvSpPr>
          <p:cNvPr id="31" name="Text 28"/>
          <p:cNvSpPr/>
          <p:nvPr/>
        </p:nvSpPr>
        <p:spPr>
          <a:xfrm>
            <a:off x="5239703" y="6231374"/>
            <a:ext cx="4151114" cy="262890"/>
          </a:xfrm>
          <a:prstGeom prst="rect">
            <a:avLst/>
          </a:prstGeom>
          <a:noFill/>
          <a:ln/>
        </p:spPr>
        <p:txBody>
          <a:bodyPr wrap="none" lIns="0" tIns="0" rIns="0" bIns="0" rtlCol="0" anchor="t"/>
          <a:lstStyle/>
          <a:p>
            <a:pPr marL="0" indent="0">
              <a:lnSpc>
                <a:spcPts val="2050"/>
              </a:lnSpc>
              <a:buNone/>
            </a:pPr>
            <a:r>
              <a:rPr lang="en-US" sz="1500" dirty="0">
                <a:solidFill>
                  <a:srgbClr val="4C4C4D"/>
                </a:solidFill>
                <a:latin typeface="Crimson Pro Semi Bold" panose="020B0604020202020204" charset="-94"/>
                <a:ea typeface="Heebo" pitchFamily="34" charset="-122"/>
                <a:cs typeface="Heebo" pitchFamily="34" charset="-120"/>
              </a:rPr>
              <a:t>18</a:t>
            </a:r>
            <a:endParaRPr lang="en-US" sz="1500" dirty="0">
              <a:latin typeface="Crimson Pro Semi Bold" panose="020B0604020202020204" charset="-94"/>
            </a:endParaRPr>
          </a:p>
        </p:txBody>
      </p:sp>
      <p:sp>
        <p:nvSpPr>
          <p:cNvPr id="32" name="Text 29"/>
          <p:cNvSpPr/>
          <p:nvPr/>
        </p:nvSpPr>
        <p:spPr>
          <a:xfrm>
            <a:off x="9727049" y="6231374"/>
            <a:ext cx="4154924" cy="262890"/>
          </a:xfrm>
          <a:prstGeom prst="rect">
            <a:avLst/>
          </a:prstGeom>
          <a:noFill/>
          <a:ln/>
        </p:spPr>
        <p:txBody>
          <a:bodyPr wrap="none" lIns="0" tIns="0" rIns="0" bIns="0" rtlCol="0" anchor="t"/>
          <a:lstStyle/>
          <a:p>
            <a:pPr marL="0" indent="0">
              <a:lnSpc>
                <a:spcPts val="2050"/>
              </a:lnSpc>
              <a:buNone/>
            </a:pPr>
            <a:r>
              <a:rPr lang="en-US" sz="1500" dirty="0">
                <a:solidFill>
                  <a:srgbClr val="4C4C4D"/>
                </a:solidFill>
                <a:latin typeface="Crimson Pro Semi Bold" panose="020B0604020202020204" charset="-94"/>
                <a:ea typeface="Heebo" pitchFamily="34" charset="-122"/>
                <a:cs typeface="Heebo" pitchFamily="34" charset="-120"/>
              </a:rPr>
              <a:t>175</a:t>
            </a:r>
            <a:endParaRPr lang="en-US" sz="1500" dirty="0">
              <a:latin typeface="Crimson Pro Semi Bold" panose="020B0604020202020204" charset="-94"/>
            </a:endParaRPr>
          </a:p>
        </p:txBody>
      </p:sp>
      <p:sp>
        <p:nvSpPr>
          <p:cNvPr id="33" name="Shape 30"/>
          <p:cNvSpPr/>
          <p:nvPr/>
        </p:nvSpPr>
        <p:spPr>
          <a:xfrm>
            <a:off x="582692" y="6600468"/>
            <a:ext cx="13463587" cy="475298"/>
          </a:xfrm>
          <a:prstGeom prst="rect">
            <a:avLst/>
          </a:prstGeom>
          <a:solidFill>
            <a:srgbClr val="000000">
              <a:alpha val="4000"/>
            </a:srgbClr>
          </a:solidFill>
          <a:ln/>
        </p:spPr>
        <p:txBody>
          <a:bodyPr/>
          <a:lstStyle/>
          <a:p>
            <a:endParaRPr lang="tr-TR" sz="1500">
              <a:latin typeface="Crimson Pro Semi Bold" panose="020B0604020202020204" charset="-94"/>
            </a:endParaRPr>
          </a:p>
        </p:txBody>
      </p:sp>
      <p:sp>
        <p:nvSpPr>
          <p:cNvPr id="34" name="Text 31"/>
          <p:cNvSpPr/>
          <p:nvPr/>
        </p:nvSpPr>
        <p:spPr>
          <a:xfrm>
            <a:off x="748546" y="6706672"/>
            <a:ext cx="4154924" cy="262890"/>
          </a:xfrm>
          <a:prstGeom prst="rect">
            <a:avLst/>
          </a:prstGeom>
          <a:noFill/>
          <a:ln/>
        </p:spPr>
        <p:txBody>
          <a:bodyPr wrap="none" lIns="0" tIns="0" rIns="0" bIns="0" rtlCol="0" anchor="t"/>
          <a:lstStyle/>
          <a:p>
            <a:pPr marL="0" indent="0">
              <a:lnSpc>
                <a:spcPts val="2050"/>
              </a:lnSpc>
              <a:buNone/>
            </a:pPr>
            <a:r>
              <a:rPr lang="en-US" sz="1500" dirty="0">
                <a:solidFill>
                  <a:srgbClr val="4C4C4D"/>
                </a:solidFill>
                <a:latin typeface="Crimson Pro Semi Bold" panose="020B0604020202020204" charset="-94"/>
                <a:ea typeface="Heebo" pitchFamily="34" charset="-122"/>
                <a:cs typeface="Heebo" pitchFamily="34" charset="-120"/>
              </a:rPr>
              <a:t>9</a:t>
            </a:r>
            <a:endParaRPr lang="en-US" sz="1500" dirty="0">
              <a:latin typeface="Crimson Pro Semi Bold" panose="020B0604020202020204" charset="-94"/>
            </a:endParaRPr>
          </a:p>
        </p:txBody>
      </p:sp>
      <p:sp>
        <p:nvSpPr>
          <p:cNvPr id="35" name="Text 32"/>
          <p:cNvSpPr/>
          <p:nvPr/>
        </p:nvSpPr>
        <p:spPr>
          <a:xfrm>
            <a:off x="5239703" y="6706672"/>
            <a:ext cx="4151114" cy="262890"/>
          </a:xfrm>
          <a:prstGeom prst="rect">
            <a:avLst/>
          </a:prstGeom>
          <a:noFill/>
          <a:ln/>
        </p:spPr>
        <p:txBody>
          <a:bodyPr wrap="none" lIns="0" tIns="0" rIns="0" bIns="0" rtlCol="0" anchor="t"/>
          <a:lstStyle/>
          <a:p>
            <a:pPr marL="0" indent="0">
              <a:lnSpc>
                <a:spcPts val="2050"/>
              </a:lnSpc>
              <a:buNone/>
            </a:pPr>
            <a:r>
              <a:rPr lang="en-US" sz="1500" dirty="0">
                <a:solidFill>
                  <a:srgbClr val="4C4C4D"/>
                </a:solidFill>
                <a:latin typeface="Crimson Pro Semi Bold" panose="020B0604020202020204" charset="-94"/>
                <a:ea typeface="Heebo" pitchFamily="34" charset="-122"/>
                <a:cs typeface="Heebo" pitchFamily="34" charset="-120"/>
              </a:rPr>
              <a:t>5</a:t>
            </a:r>
            <a:endParaRPr lang="en-US" sz="1500" dirty="0">
              <a:latin typeface="Crimson Pro Semi Bold" panose="020B0604020202020204" charset="-94"/>
            </a:endParaRPr>
          </a:p>
        </p:txBody>
      </p:sp>
      <p:sp>
        <p:nvSpPr>
          <p:cNvPr id="36" name="Text 33"/>
          <p:cNvSpPr/>
          <p:nvPr/>
        </p:nvSpPr>
        <p:spPr>
          <a:xfrm>
            <a:off x="9727049" y="6706672"/>
            <a:ext cx="4154924" cy="262890"/>
          </a:xfrm>
          <a:prstGeom prst="rect">
            <a:avLst/>
          </a:prstGeom>
          <a:noFill/>
          <a:ln/>
        </p:spPr>
        <p:txBody>
          <a:bodyPr wrap="none" lIns="0" tIns="0" rIns="0" bIns="0" rtlCol="0" anchor="t"/>
          <a:lstStyle/>
          <a:p>
            <a:pPr marL="0" indent="0">
              <a:lnSpc>
                <a:spcPts val="2050"/>
              </a:lnSpc>
              <a:buNone/>
            </a:pPr>
            <a:r>
              <a:rPr lang="en-US" sz="1500" dirty="0">
                <a:solidFill>
                  <a:srgbClr val="4C4C4D"/>
                </a:solidFill>
                <a:latin typeface="Crimson Pro Semi Bold" panose="020B0604020202020204" charset="-94"/>
                <a:ea typeface="Heebo" pitchFamily="34" charset="-122"/>
                <a:cs typeface="Heebo" pitchFamily="34" charset="-120"/>
              </a:rPr>
              <a:t>0</a:t>
            </a:r>
            <a:endParaRPr lang="en-US" sz="1500" dirty="0">
              <a:latin typeface="Crimson Pro Semi Bold" panose="020B0604020202020204" charset="-94"/>
            </a:endParaRPr>
          </a:p>
        </p:txBody>
      </p:sp>
      <p:sp>
        <p:nvSpPr>
          <p:cNvPr id="37" name="Text 34"/>
          <p:cNvSpPr/>
          <p:nvPr/>
        </p:nvSpPr>
        <p:spPr>
          <a:xfrm>
            <a:off x="575072" y="7268170"/>
            <a:ext cx="13480256" cy="525780"/>
          </a:xfrm>
          <a:prstGeom prst="rect">
            <a:avLst/>
          </a:prstGeom>
          <a:noFill/>
          <a:ln/>
        </p:spPr>
        <p:txBody>
          <a:bodyPr wrap="square" lIns="0" tIns="0" rIns="0" bIns="0" rtlCol="0" anchor="t"/>
          <a:lstStyle/>
          <a:p>
            <a:pPr marL="0" indent="0">
              <a:lnSpc>
                <a:spcPts val="2050"/>
              </a:lnSpc>
              <a:buNone/>
            </a:pPr>
            <a:r>
              <a:rPr lang="en-US" sz="1500" dirty="0">
                <a:solidFill>
                  <a:srgbClr val="4C4C4D"/>
                </a:solidFill>
                <a:latin typeface="Crimson Pro Semi Bold" panose="020B0604020202020204" charset="-94"/>
                <a:ea typeface="Heebo" pitchFamily="34" charset="-122"/>
                <a:cs typeface="Heebo" pitchFamily="34" charset="-120"/>
              </a:rPr>
              <a:t>Veri setindeki sınıfların dağılımı dengeli değildir. Genel olarak düşük kaliteli şaraplar daha fazla sayıda örneğe sahipken, yüksek kaliteli şaraplar daha azdır. Bu, veri setinin sınıf dengesizliği olduğunu göstermektedir. Bu dengesizlik, sınıflandırma algoritmalarının performansını etkileyebilir.</a:t>
            </a:r>
            <a:endParaRPr lang="en-US" sz="1500" dirty="0">
              <a:latin typeface="Crimson Pro Semi Bold" panose="020B0604020202020204" charset="-94"/>
            </a:endParaRPr>
          </a:p>
        </p:txBody>
      </p:sp>
      <p:pic>
        <p:nvPicPr>
          <p:cNvPr id="39" name="Resim 38" descr="metin, ekran görüntüsü, diyagram, öykü gelişim çizgisi; kumpas; grafiğini çıkarma içeren bir resim&#10;&#10;Açıklama otomatik olarak oluşturuldu">
            <a:extLst>
              <a:ext uri="{FF2B5EF4-FFF2-40B4-BE49-F238E27FC236}">
                <a16:creationId xmlns:a16="http://schemas.microsoft.com/office/drawing/2014/main" id="{F1896B27-C1D1-2908-8300-2C2F6E6E1B51}"/>
              </a:ext>
            </a:extLst>
          </p:cNvPr>
          <p:cNvPicPr>
            <a:picLocks noChangeAspect="1"/>
          </p:cNvPicPr>
          <p:nvPr/>
        </p:nvPicPr>
        <p:blipFill>
          <a:blip r:embed="rId3"/>
          <a:stretch>
            <a:fillRect/>
          </a:stretch>
        </p:blipFill>
        <p:spPr>
          <a:xfrm>
            <a:off x="3986360" y="174569"/>
            <a:ext cx="10356364" cy="278723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name="Slide 4">
    <p:spTree>
      <p:nvGrpSpPr>
        <p:cNvPr id="1" name=""/>
        <p:cNvGrpSpPr/>
        <p:nvPr/>
      </p:nvGrpSpPr>
      <p:grpSpPr>
        <a:xfrm>
          <a:off x="0" y="0"/>
          <a:ext cx="0" cy="0"/>
          <a:chOff x="0" y="0"/>
          <a:chExt cx="0" cy="0"/>
        </a:xfrm>
      </p:grpSpPr>
      <p:sp>
        <p:nvSpPr>
          <p:cNvPr id="3" name="Text 0"/>
          <p:cNvSpPr/>
          <p:nvPr/>
        </p:nvSpPr>
        <p:spPr>
          <a:xfrm>
            <a:off x="6436281" y="1562041"/>
            <a:ext cx="6380202" cy="771525"/>
          </a:xfrm>
          <a:prstGeom prst="rect">
            <a:avLst/>
          </a:prstGeom>
          <a:noFill/>
          <a:ln/>
        </p:spPr>
        <p:txBody>
          <a:bodyPr wrap="none" lIns="0" tIns="0" rIns="0" bIns="0" rtlCol="0" anchor="t"/>
          <a:lstStyle/>
          <a:p>
            <a:pPr marL="0" indent="0">
              <a:lnSpc>
                <a:spcPts val="6050"/>
              </a:lnSpc>
              <a:buNone/>
            </a:pPr>
            <a:r>
              <a:rPr lang="en-US" sz="4850" dirty="0">
                <a:solidFill>
                  <a:srgbClr val="152D47"/>
                </a:solidFill>
                <a:latin typeface="Crimson Pro Semi Bold" panose="020B0604020202020204" charset="-94"/>
                <a:ea typeface="Crimson Pro Semi Bold" pitchFamily="34" charset="-122"/>
                <a:cs typeface="Crimson Pro Semi Bold" pitchFamily="34" charset="-120"/>
              </a:rPr>
              <a:t>Veri Kümesi Örnek Sayısı</a:t>
            </a:r>
            <a:endParaRPr lang="en-US" sz="4850" dirty="0">
              <a:latin typeface="Crimson Pro Semi Bold" panose="020B0604020202020204" charset="-94"/>
            </a:endParaRPr>
          </a:p>
        </p:txBody>
      </p:sp>
      <p:sp>
        <p:nvSpPr>
          <p:cNvPr id="4" name="Text 1"/>
          <p:cNvSpPr/>
          <p:nvPr/>
        </p:nvSpPr>
        <p:spPr>
          <a:xfrm>
            <a:off x="6278136" y="3085749"/>
            <a:ext cx="7655496" cy="1580198"/>
          </a:xfrm>
          <a:prstGeom prst="rect">
            <a:avLst/>
          </a:prstGeom>
          <a:noFill/>
          <a:ln/>
        </p:spPr>
        <p:txBody>
          <a:bodyPr wrap="square" lIns="0" tIns="0" rIns="0" bIns="0" rtlCol="0" anchor="t"/>
          <a:lstStyle/>
          <a:p>
            <a:pPr marL="0" indent="0">
              <a:lnSpc>
                <a:spcPts val="3100"/>
              </a:lnSpc>
              <a:buNone/>
            </a:pPr>
            <a:r>
              <a:rPr lang="en-US" sz="2100" dirty="0">
                <a:solidFill>
                  <a:srgbClr val="15213F"/>
                </a:solidFill>
                <a:latin typeface="Crimson Pro Semi Bold" panose="020B0604020202020204" charset="-94"/>
                <a:ea typeface="Roboto" pitchFamily="34" charset="-122"/>
                <a:cs typeface="Heebo" pitchFamily="2" charset="-79"/>
              </a:rPr>
              <a:t>Veri </a:t>
            </a:r>
            <a:r>
              <a:rPr lang="en-US" sz="2100" dirty="0" err="1">
                <a:solidFill>
                  <a:srgbClr val="15213F"/>
                </a:solidFill>
                <a:latin typeface="Crimson Pro Semi Bold" panose="020B0604020202020204" charset="-94"/>
                <a:ea typeface="Roboto" pitchFamily="34" charset="-122"/>
                <a:cs typeface="Heebo" pitchFamily="2" charset="-79"/>
              </a:rPr>
              <a:t>setinde</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toplamda</a:t>
            </a:r>
            <a:r>
              <a:rPr lang="en-US" sz="2100" dirty="0">
                <a:solidFill>
                  <a:srgbClr val="15213F"/>
                </a:solidFill>
                <a:latin typeface="Crimson Pro Semi Bold" panose="020B0604020202020204" charset="-94"/>
                <a:ea typeface="Roboto" pitchFamily="34" charset="-122"/>
                <a:cs typeface="Heebo" pitchFamily="2" charset="-79"/>
              </a:rPr>
              <a:t> 1.599 </a:t>
            </a:r>
            <a:r>
              <a:rPr lang="en-US" sz="2100" dirty="0" err="1">
                <a:solidFill>
                  <a:srgbClr val="15213F"/>
                </a:solidFill>
                <a:latin typeface="Crimson Pro Semi Bold" panose="020B0604020202020204" charset="-94"/>
                <a:ea typeface="Roboto" pitchFamily="34" charset="-122"/>
                <a:cs typeface="Heebo" pitchFamily="2" charset="-79"/>
              </a:rPr>
              <a:t>kırmızı</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şarap</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ve</a:t>
            </a:r>
            <a:r>
              <a:rPr lang="en-US" sz="2100" dirty="0">
                <a:solidFill>
                  <a:srgbClr val="15213F"/>
                </a:solidFill>
                <a:latin typeface="Crimson Pro Semi Bold" panose="020B0604020202020204" charset="-94"/>
                <a:ea typeface="Roboto" pitchFamily="34" charset="-122"/>
                <a:cs typeface="Heebo" pitchFamily="2" charset="-79"/>
              </a:rPr>
              <a:t> 4.898 </a:t>
            </a:r>
            <a:r>
              <a:rPr lang="en-US" sz="2100" dirty="0" err="1">
                <a:solidFill>
                  <a:srgbClr val="15213F"/>
                </a:solidFill>
                <a:latin typeface="Crimson Pro Semi Bold" panose="020B0604020202020204" charset="-94"/>
                <a:ea typeface="Roboto" pitchFamily="34" charset="-122"/>
                <a:cs typeface="Heebo" pitchFamily="2" charset="-79"/>
              </a:rPr>
              <a:t>beyaz</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şarap</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olmak</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üzere</a:t>
            </a:r>
            <a:r>
              <a:rPr lang="en-US" sz="2100" dirty="0">
                <a:solidFill>
                  <a:srgbClr val="15213F"/>
                </a:solidFill>
                <a:latin typeface="Crimson Pro Semi Bold" panose="020B0604020202020204" charset="-94"/>
                <a:ea typeface="Roboto" pitchFamily="34" charset="-122"/>
                <a:cs typeface="Heebo" pitchFamily="2" charset="-79"/>
              </a:rPr>
              <a:t> 6.497 </a:t>
            </a:r>
            <a:r>
              <a:rPr lang="en-US" sz="2100" dirty="0" err="1">
                <a:solidFill>
                  <a:srgbClr val="15213F"/>
                </a:solidFill>
                <a:latin typeface="Crimson Pro Semi Bold" panose="020B0604020202020204" charset="-94"/>
                <a:ea typeface="Roboto" pitchFamily="34" charset="-122"/>
                <a:cs typeface="Heebo" pitchFamily="2" charset="-79"/>
              </a:rPr>
              <a:t>örnek</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bulunmaktadır</a:t>
            </a:r>
            <a:r>
              <a:rPr lang="en-US" sz="2100" dirty="0">
                <a:solidFill>
                  <a:srgbClr val="15213F"/>
                </a:solidFill>
                <a:latin typeface="Crimson Pro Semi Bold" panose="020B0604020202020204" charset="-94"/>
                <a:ea typeface="Roboto" pitchFamily="34" charset="-122"/>
                <a:cs typeface="Heebo" pitchFamily="2" charset="-79"/>
              </a:rPr>
              <a:t>. Veri </a:t>
            </a:r>
            <a:r>
              <a:rPr lang="en-US" sz="2100" dirty="0" err="1">
                <a:solidFill>
                  <a:srgbClr val="15213F"/>
                </a:solidFill>
                <a:latin typeface="Crimson Pro Semi Bold" panose="020B0604020202020204" charset="-94"/>
                <a:ea typeface="Roboto" pitchFamily="34" charset="-122"/>
                <a:cs typeface="Heebo" pitchFamily="2" charset="-79"/>
              </a:rPr>
              <a:t>setinin</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boyutu</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makine</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öğrenmesi</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modellerinin</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eğitim</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sürecini</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hızlandırmak</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ve</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genelleme</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kapasitesini</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artırmak</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için</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yeterlidir</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Ancak</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düşük</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kaliteli</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şarapların</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daha</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fazla</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örneğe</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sahip</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olması</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modelin</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bu</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sınıfları</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daha</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doğru</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tahmin</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etmesine</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yol</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açabilirken</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yüksek</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kaliteli</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şaraplar</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için</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tahmin</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doğruluğu</a:t>
            </a:r>
            <a:r>
              <a:rPr lang="en-US" sz="2100" dirty="0">
                <a:solidFill>
                  <a:srgbClr val="15213F"/>
                </a:solidFill>
                <a:latin typeface="Crimson Pro Semi Bold" panose="020B0604020202020204" charset="-94"/>
                <a:ea typeface="Roboto" pitchFamily="34" charset="-122"/>
                <a:cs typeface="Heebo" pitchFamily="2" charset="-79"/>
              </a:rPr>
              <a:t> </a:t>
            </a:r>
            <a:r>
              <a:rPr lang="en-US" sz="2100" dirty="0" err="1">
                <a:solidFill>
                  <a:srgbClr val="15213F"/>
                </a:solidFill>
                <a:latin typeface="Crimson Pro Semi Bold" panose="020B0604020202020204" charset="-94"/>
                <a:ea typeface="Roboto" pitchFamily="34" charset="-122"/>
                <a:cs typeface="Heebo" pitchFamily="2" charset="-79"/>
              </a:rPr>
              <a:t>azalabilir</a:t>
            </a:r>
            <a:r>
              <a:rPr lang="en-US" sz="2100" dirty="0">
                <a:solidFill>
                  <a:srgbClr val="15213F"/>
                </a:solidFill>
                <a:latin typeface="Crimson Pro Semi Bold" panose="020B0604020202020204" charset="-94"/>
                <a:ea typeface="Roboto" pitchFamily="34" charset="-122"/>
                <a:cs typeface="Heebo" pitchFamily="2" charset="-79"/>
              </a:rPr>
              <a:t>.</a:t>
            </a:r>
            <a:endParaRPr lang="en-US" sz="2100" dirty="0">
              <a:latin typeface="Crimson Pro Semi Bold" panose="020B0604020202020204" charset="-94"/>
              <a:cs typeface="Heebo" pitchFamily="2" charset="-79"/>
            </a:endParaRPr>
          </a:p>
        </p:txBody>
      </p:sp>
      <p:pic>
        <p:nvPicPr>
          <p:cNvPr id="5" name="Image 0" descr="preencoded.png">
            <a:extLst>
              <a:ext uri="{FF2B5EF4-FFF2-40B4-BE49-F238E27FC236}">
                <a16:creationId xmlns:a16="http://schemas.microsoft.com/office/drawing/2014/main" id="{01EF31E5-0147-13EA-8D61-BA3177D4555D}"/>
              </a:ext>
            </a:extLst>
          </p:cNvPr>
          <p:cNvPicPr>
            <a:picLocks noChangeAspect="1"/>
          </p:cNvPicPr>
          <p:nvPr/>
        </p:nvPicPr>
        <p:blipFill>
          <a:blip r:embed="rId3"/>
          <a:stretch>
            <a:fillRect/>
          </a:stretch>
        </p:blipFill>
        <p:spPr>
          <a:xfrm>
            <a:off x="0" y="2961"/>
            <a:ext cx="5486400" cy="8229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name="Slide 5">
    <p:spTree>
      <p:nvGrpSpPr>
        <p:cNvPr id="1" name=""/>
        <p:cNvGrpSpPr/>
        <p:nvPr/>
      </p:nvGrpSpPr>
      <p:grpSpPr>
        <a:xfrm>
          <a:off x="0" y="0"/>
          <a:ext cx="0" cy="0"/>
          <a:chOff x="0" y="0"/>
          <a:chExt cx="0" cy="0"/>
        </a:xfrm>
      </p:grpSpPr>
      <p:sp>
        <p:nvSpPr>
          <p:cNvPr id="3" name="Text 0"/>
          <p:cNvSpPr/>
          <p:nvPr/>
        </p:nvSpPr>
        <p:spPr>
          <a:xfrm>
            <a:off x="792118" y="735430"/>
            <a:ext cx="6172200" cy="771525"/>
          </a:xfrm>
          <a:prstGeom prst="rect">
            <a:avLst/>
          </a:prstGeom>
          <a:noFill/>
          <a:ln/>
        </p:spPr>
        <p:txBody>
          <a:bodyPr wrap="none" lIns="0" tIns="0" rIns="0" bIns="0" rtlCol="0" anchor="t"/>
          <a:lstStyle/>
          <a:p>
            <a:pPr marL="0" indent="0">
              <a:lnSpc>
                <a:spcPts val="6050"/>
              </a:lnSpc>
              <a:buNone/>
            </a:pPr>
            <a:r>
              <a:rPr lang="en-US" sz="4850" dirty="0">
                <a:solidFill>
                  <a:srgbClr val="152D47"/>
                </a:solidFill>
                <a:latin typeface="Crimson Pro Semi Bold" panose="020B0604020202020204" charset="-94"/>
                <a:ea typeface="Crimson Pro Semi Bold" pitchFamily="34" charset="-122"/>
                <a:cs typeface="Crimson Pro Semi Bold" pitchFamily="34" charset="-120"/>
              </a:rPr>
              <a:t>Eksik Veri Kontrolü</a:t>
            </a:r>
            <a:endParaRPr lang="en-US" sz="4850" dirty="0">
              <a:latin typeface="Crimson Pro Semi Bold" panose="020B0604020202020204" charset="-94"/>
            </a:endParaRPr>
          </a:p>
        </p:txBody>
      </p:sp>
      <p:sp>
        <p:nvSpPr>
          <p:cNvPr id="4" name="Text 1"/>
          <p:cNvSpPr/>
          <p:nvPr/>
        </p:nvSpPr>
        <p:spPr>
          <a:xfrm>
            <a:off x="792118" y="1981221"/>
            <a:ext cx="7415927" cy="2370296"/>
          </a:xfrm>
          <a:prstGeom prst="rect">
            <a:avLst/>
          </a:prstGeom>
          <a:noFill/>
          <a:ln/>
        </p:spPr>
        <p:txBody>
          <a:bodyPr wrap="square" lIns="0" tIns="0" rIns="0" bIns="0" rtlCol="0" anchor="t"/>
          <a:lstStyle/>
          <a:p>
            <a:pPr marL="0" indent="0">
              <a:lnSpc>
                <a:spcPts val="3100"/>
              </a:lnSpc>
              <a:buNone/>
            </a:pPr>
            <a:r>
              <a:rPr lang="en-US" sz="2100" dirty="0">
                <a:solidFill>
                  <a:srgbClr val="4C4C4D"/>
                </a:solidFill>
                <a:latin typeface="Crimson Pro Semi Bold" panose="020B0604020202020204" charset="-94"/>
                <a:ea typeface="Heebo" pitchFamily="34" charset="-122"/>
                <a:cs typeface="Heebo" pitchFamily="34" charset="-120"/>
              </a:rPr>
              <a:t>Veri kümesinde herhangi bir eksik veya boş değer bulunmamaktadır. Bu durum, veri analiz sürecinde herhangi bir ön işleme gerek olmadığını ve tüm özelliklerin tam olduğunu göstermektedir. Eksik veri olup olmadığını kontrol etmek için isnull().sum() metodu kullanılarak her iki veri seti de incelenmiştir ve tüm sütunlarda "0" eksik değer görülmüştür.</a:t>
            </a:r>
            <a:endParaRPr lang="en-US" sz="2100" dirty="0">
              <a:latin typeface="Crimson Pro Semi Bold" panose="020B0604020202020204" charset="-94"/>
            </a:endParaRPr>
          </a:p>
        </p:txBody>
      </p:sp>
      <p:pic>
        <p:nvPicPr>
          <p:cNvPr id="5" name="Image 0" descr="preencoded.png">
            <a:extLst>
              <a:ext uri="{FF2B5EF4-FFF2-40B4-BE49-F238E27FC236}">
                <a16:creationId xmlns:a16="http://schemas.microsoft.com/office/drawing/2014/main" id="{D605D696-350A-62CF-D54C-BAE4925FFDA3}"/>
              </a:ext>
            </a:extLst>
          </p:cNvPr>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07860B5-952E-24DA-5E2D-E1370225F8C3}"/>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F327E0CB-6D44-FC4C-B105-99F3BE949265}"/>
              </a:ext>
            </a:extLst>
          </p:cNvPr>
          <p:cNvSpPr/>
          <p:nvPr/>
        </p:nvSpPr>
        <p:spPr>
          <a:xfrm>
            <a:off x="822387" y="725558"/>
            <a:ext cx="6172200" cy="771525"/>
          </a:xfrm>
          <a:prstGeom prst="rect">
            <a:avLst/>
          </a:prstGeom>
          <a:noFill/>
          <a:ln/>
        </p:spPr>
        <p:txBody>
          <a:bodyPr wrap="none" lIns="0" tIns="0" rIns="0" bIns="0" rtlCol="0" anchor="t"/>
          <a:lstStyle/>
          <a:p>
            <a:pPr marL="0" indent="0">
              <a:lnSpc>
                <a:spcPts val="6050"/>
              </a:lnSpc>
              <a:buNone/>
            </a:pPr>
            <a:r>
              <a:rPr lang="en-US" sz="4850" dirty="0">
                <a:solidFill>
                  <a:srgbClr val="152D47"/>
                </a:solidFill>
                <a:latin typeface="Crimson Pro Semi Bold" panose="020B0604020202020204" charset="-94"/>
                <a:ea typeface="Crimson Pro Semi Bold" pitchFamily="34" charset="-122"/>
                <a:cs typeface="Crimson Pro Semi Bold" pitchFamily="34" charset="-120"/>
              </a:rPr>
              <a:t>Eksik Veri Kontrolü</a:t>
            </a:r>
            <a:endParaRPr lang="en-US" sz="4850" dirty="0">
              <a:latin typeface="Crimson Pro Semi Bold" panose="020B0604020202020204" charset="-94"/>
            </a:endParaRPr>
          </a:p>
        </p:txBody>
      </p:sp>
      <p:pic>
        <p:nvPicPr>
          <p:cNvPr id="5" name="Image 0" descr="preencoded.png">
            <a:extLst>
              <a:ext uri="{FF2B5EF4-FFF2-40B4-BE49-F238E27FC236}">
                <a16:creationId xmlns:a16="http://schemas.microsoft.com/office/drawing/2014/main" id="{7A24353A-D152-A25E-E47C-B68981F75D71}"/>
              </a:ext>
            </a:extLst>
          </p:cNvPr>
          <p:cNvPicPr>
            <a:picLocks noChangeAspect="1"/>
          </p:cNvPicPr>
          <p:nvPr/>
        </p:nvPicPr>
        <p:blipFill>
          <a:blip r:embed="rId3"/>
          <a:stretch>
            <a:fillRect/>
          </a:stretch>
        </p:blipFill>
        <p:spPr>
          <a:xfrm>
            <a:off x="9144000" y="0"/>
            <a:ext cx="5486400" cy="8229600"/>
          </a:xfrm>
          <a:prstGeom prst="rect">
            <a:avLst/>
          </a:prstGeom>
        </p:spPr>
      </p:pic>
      <p:sp>
        <p:nvSpPr>
          <p:cNvPr id="2" name="Shape 2">
            <a:extLst>
              <a:ext uri="{FF2B5EF4-FFF2-40B4-BE49-F238E27FC236}">
                <a16:creationId xmlns:a16="http://schemas.microsoft.com/office/drawing/2014/main" id="{53D60E5F-8633-4689-F489-C38E991C3D86}"/>
              </a:ext>
            </a:extLst>
          </p:cNvPr>
          <p:cNvSpPr/>
          <p:nvPr/>
        </p:nvSpPr>
        <p:spPr>
          <a:xfrm>
            <a:off x="536019" y="1907977"/>
            <a:ext cx="8071961" cy="5783937"/>
          </a:xfrm>
          <a:prstGeom prst="roundRect">
            <a:avLst>
              <a:gd name="adj" fmla="val 1112"/>
            </a:avLst>
          </a:prstGeom>
          <a:noFill/>
          <a:ln w="7620">
            <a:solidFill>
              <a:srgbClr val="000000">
                <a:alpha val="8000"/>
              </a:srgbClr>
            </a:solidFill>
            <a:prstDash val="solid"/>
          </a:ln>
        </p:spPr>
        <p:txBody>
          <a:bodyPr/>
          <a:lstStyle/>
          <a:p>
            <a:endParaRPr lang="tr-TR">
              <a:latin typeface="Crimson Pro Semi Bold" panose="020B0604020202020204" charset="-94"/>
            </a:endParaRPr>
          </a:p>
        </p:txBody>
      </p:sp>
      <p:sp>
        <p:nvSpPr>
          <p:cNvPr id="6" name="Shape 3">
            <a:extLst>
              <a:ext uri="{FF2B5EF4-FFF2-40B4-BE49-F238E27FC236}">
                <a16:creationId xmlns:a16="http://schemas.microsoft.com/office/drawing/2014/main" id="{9BFAB8E8-444D-A217-D0BE-DC8FCB7E8550}"/>
              </a:ext>
            </a:extLst>
          </p:cNvPr>
          <p:cNvSpPr/>
          <p:nvPr/>
        </p:nvSpPr>
        <p:spPr>
          <a:xfrm>
            <a:off x="543639" y="1915597"/>
            <a:ext cx="8055888" cy="443746"/>
          </a:xfrm>
          <a:prstGeom prst="rect">
            <a:avLst/>
          </a:prstGeom>
          <a:solidFill>
            <a:srgbClr val="FFFFFF">
              <a:alpha val="4000"/>
            </a:srgbClr>
          </a:solidFill>
          <a:ln/>
        </p:spPr>
        <p:txBody>
          <a:bodyPr/>
          <a:lstStyle/>
          <a:p>
            <a:endParaRPr lang="tr-TR">
              <a:latin typeface="Crimson Pro Semi Bold" panose="020B0604020202020204" charset="-94"/>
            </a:endParaRPr>
          </a:p>
        </p:txBody>
      </p:sp>
      <p:sp>
        <p:nvSpPr>
          <p:cNvPr id="7" name="Text 4">
            <a:extLst>
              <a:ext uri="{FF2B5EF4-FFF2-40B4-BE49-F238E27FC236}">
                <a16:creationId xmlns:a16="http://schemas.microsoft.com/office/drawing/2014/main" id="{7525CE0E-A11E-343E-0845-4D60A514E4C4}"/>
              </a:ext>
            </a:extLst>
          </p:cNvPr>
          <p:cNvSpPr/>
          <p:nvPr/>
        </p:nvSpPr>
        <p:spPr>
          <a:xfrm>
            <a:off x="697706" y="2015014"/>
            <a:ext cx="2374940" cy="244912"/>
          </a:xfrm>
          <a:prstGeom prst="rect">
            <a:avLst/>
          </a:prstGeom>
          <a:noFill/>
          <a:ln/>
        </p:spPr>
        <p:txBody>
          <a:bodyPr wrap="none" lIns="0" tIns="0" rIns="0" bIns="0" rtlCol="0" anchor="t"/>
          <a:lstStyle/>
          <a:p>
            <a:pPr marL="0" indent="0">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Özellikler</a:t>
            </a:r>
            <a:endParaRPr lang="en-US" sz="1500" dirty="0">
              <a:latin typeface="Crimson Pro Semi Bold" panose="020B0604020202020204" charset="-94"/>
            </a:endParaRPr>
          </a:p>
        </p:txBody>
      </p:sp>
      <p:sp>
        <p:nvSpPr>
          <p:cNvPr id="8" name="Text 5">
            <a:extLst>
              <a:ext uri="{FF2B5EF4-FFF2-40B4-BE49-F238E27FC236}">
                <a16:creationId xmlns:a16="http://schemas.microsoft.com/office/drawing/2014/main" id="{ECF685F8-0F05-B074-8ED0-E6C55FAF996B}"/>
              </a:ext>
            </a:extLst>
          </p:cNvPr>
          <p:cNvSpPr/>
          <p:nvPr/>
        </p:nvSpPr>
        <p:spPr>
          <a:xfrm>
            <a:off x="3386495" y="2015014"/>
            <a:ext cx="2371130" cy="244912"/>
          </a:xfrm>
          <a:prstGeom prst="rect">
            <a:avLst/>
          </a:prstGeom>
          <a:noFill/>
          <a:ln/>
        </p:spPr>
        <p:txBody>
          <a:bodyPr wrap="none" lIns="0" tIns="0" rIns="0" bIns="0" rtlCol="0" anchor="t"/>
          <a:lstStyle/>
          <a:p>
            <a:pPr marL="0" indent="0">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Red Wine Eksik Veri Kontrolü</a:t>
            </a:r>
            <a:endParaRPr lang="en-US" sz="1500" dirty="0">
              <a:latin typeface="Crimson Pro Semi Bold" panose="020B0604020202020204" charset="-94"/>
            </a:endParaRPr>
          </a:p>
        </p:txBody>
      </p:sp>
      <p:sp>
        <p:nvSpPr>
          <p:cNvPr id="9" name="Text 6">
            <a:extLst>
              <a:ext uri="{FF2B5EF4-FFF2-40B4-BE49-F238E27FC236}">
                <a16:creationId xmlns:a16="http://schemas.microsoft.com/office/drawing/2014/main" id="{B5E4F7DB-5F71-4143-E9EF-D293A32907B4}"/>
              </a:ext>
            </a:extLst>
          </p:cNvPr>
          <p:cNvSpPr/>
          <p:nvPr/>
        </p:nvSpPr>
        <p:spPr>
          <a:xfrm>
            <a:off x="6071473" y="2015014"/>
            <a:ext cx="2374940" cy="244912"/>
          </a:xfrm>
          <a:prstGeom prst="rect">
            <a:avLst/>
          </a:prstGeom>
          <a:noFill/>
          <a:ln/>
        </p:spPr>
        <p:txBody>
          <a:bodyPr wrap="none" lIns="0" tIns="0" rIns="0" bIns="0" rtlCol="0" anchor="t"/>
          <a:lstStyle/>
          <a:p>
            <a:pPr marL="0" indent="0">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White Wine Eksik Veri Kontrolü</a:t>
            </a:r>
            <a:endParaRPr lang="en-US" sz="1500" dirty="0">
              <a:latin typeface="Crimson Pro Semi Bold" panose="020B0604020202020204" charset="-94"/>
            </a:endParaRPr>
          </a:p>
        </p:txBody>
      </p:sp>
      <p:sp>
        <p:nvSpPr>
          <p:cNvPr id="10" name="Shape 7">
            <a:extLst>
              <a:ext uri="{FF2B5EF4-FFF2-40B4-BE49-F238E27FC236}">
                <a16:creationId xmlns:a16="http://schemas.microsoft.com/office/drawing/2014/main" id="{0108AC5A-B393-97AA-A687-75F12A11D6BB}"/>
              </a:ext>
            </a:extLst>
          </p:cNvPr>
          <p:cNvSpPr/>
          <p:nvPr/>
        </p:nvSpPr>
        <p:spPr>
          <a:xfrm>
            <a:off x="543639" y="2359343"/>
            <a:ext cx="8055888" cy="443746"/>
          </a:xfrm>
          <a:prstGeom prst="rect">
            <a:avLst/>
          </a:prstGeom>
          <a:solidFill>
            <a:srgbClr val="000000">
              <a:alpha val="4000"/>
            </a:srgbClr>
          </a:solidFill>
          <a:ln/>
        </p:spPr>
        <p:txBody>
          <a:bodyPr/>
          <a:lstStyle/>
          <a:p>
            <a:endParaRPr lang="tr-TR" sz="1500">
              <a:latin typeface="Crimson Pro Semi Bold" panose="020B0604020202020204" charset="-94"/>
            </a:endParaRPr>
          </a:p>
        </p:txBody>
      </p:sp>
      <p:sp>
        <p:nvSpPr>
          <p:cNvPr id="11" name="Text 8">
            <a:extLst>
              <a:ext uri="{FF2B5EF4-FFF2-40B4-BE49-F238E27FC236}">
                <a16:creationId xmlns:a16="http://schemas.microsoft.com/office/drawing/2014/main" id="{5AE06A23-9851-510F-5BAC-4E8E1FF9B599}"/>
              </a:ext>
            </a:extLst>
          </p:cNvPr>
          <p:cNvSpPr/>
          <p:nvPr/>
        </p:nvSpPr>
        <p:spPr>
          <a:xfrm>
            <a:off x="697706" y="2458760"/>
            <a:ext cx="2374940" cy="244912"/>
          </a:xfrm>
          <a:prstGeom prst="rect">
            <a:avLst/>
          </a:prstGeom>
          <a:noFill/>
          <a:ln/>
        </p:spPr>
        <p:txBody>
          <a:bodyPr wrap="none" lIns="0" tIns="0" rIns="0" bIns="0" rtlCol="0" anchor="t"/>
          <a:lstStyle/>
          <a:p>
            <a:pPr marL="0" indent="0">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Sabit Asidite</a:t>
            </a:r>
            <a:endParaRPr lang="en-US" sz="1500" dirty="0">
              <a:latin typeface="Crimson Pro Semi Bold" panose="020B0604020202020204" charset="-94"/>
            </a:endParaRPr>
          </a:p>
        </p:txBody>
      </p:sp>
      <p:sp>
        <p:nvSpPr>
          <p:cNvPr id="12" name="Text 9">
            <a:extLst>
              <a:ext uri="{FF2B5EF4-FFF2-40B4-BE49-F238E27FC236}">
                <a16:creationId xmlns:a16="http://schemas.microsoft.com/office/drawing/2014/main" id="{6CDCB633-13FF-BF15-A7D3-6777B6BEE6FA}"/>
              </a:ext>
            </a:extLst>
          </p:cNvPr>
          <p:cNvSpPr/>
          <p:nvPr/>
        </p:nvSpPr>
        <p:spPr>
          <a:xfrm>
            <a:off x="3386495" y="2458760"/>
            <a:ext cx="2371130" cy="244912"/>
          </a:xfrm>
          <a:prstGeom prst="rect">
            <a:avLst/>
          </a:prstGeom>
          <a:noFill/>
          <a:ln/>
        </p:spPr>
        <p:txBody>
          <a:bodyPr wrap="none" lIns="0" tIns="0" rIns="0" bIns="0" rtlCol="0" anchor="t"/>
          <a:lstStyle/>
          <a:p>
            <a:pPr marL="0" indent="0" algn="ctr">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0</a:t>
            </a:r>
            <a:endParaRPr lang="en-US" sz="1500" dirty="0">
              <a:latin typeface="Crimson Pro Semi Bold" panose="020B0604020202020204" charset="-94"/>
            </a:endParaRPr>
          </a:p>
        </p:txBody>
      </p:sp>
      <p:sp>
        <p:nvSpPr>
          <p:cNvPr id="13" name="Text 10">
            <a:extLst>
              <a:ext uri="{FF2B5EF4-FFF2-40B4-BE49-F238E27FC236}">
                <a16:creationId xmlns:a16="http://schemas.microsoft.com/office/drawing/2014/main" id="{F60ED47A-029C-DF5B-E3CD-7B4F8B4ACA64}"/>
              </a:ext>
            </a:extLst>
          </p:cNvPr>
          <p:cNvSpPr/>
          <p:nvPr/>
        </p:nvSpPr>
        <p:spPr>
          <a:xfrm>
            <a:off x="6071473" y="2458760"/>
            <a:ext cx="2374940" cy="244912"/>
          </a:xfrm>
          <a:prstGeom prst="rect">
            <a:avLst/>
          </a:prstGeom>
          <a:noFill/>
          <a:ln/>
        </p:spPr>
        <p:txBody>
          <a:bodyPr wrap="none" lIns="0" tIns="0" rIns="0" bIns="0" rtlCol="0" anchor="t"/>
          <a:lstStyle/>
          <a:p>
            <a:pPr marL="0" indent="0" algn="ctr">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0</a:t>
            </a:r>
            <a:endParaRPr lang="en-US" sz="1500" dirty="0">
              <a:latin typeface="Crimson Pro Semi Bold" panose="020B0604020202020204" charset="-94"/>
            </a:endParaRPr>
          </a:p>
        </p:txBody>
      </p:sp>
      <p:sp>
        <p:nvSpPr>
          <p:cNvPr id="14" name="Shape 11">
            <a:extLst>
              <a:ext uri="{FF2B5EF4-FFF2-40B4-BE49-F238E27FC236}">
                <a16:creationId xmlns:a16="http://schemas.microsoft.com/office/drawing/2014/main" id="{0D0BD5DA-8725-A09A-1942-E4729BDE8EDA}"/>
              </a:ext>
            </a:extLst>
          </p:cNvPr>
          <p:cNvSpPr/>
          <p:nvPr/>
        </p:nvSpPr>
        <p:spPr>
          <a:xfrm>
            <a:off x="543639" y="2803088"/>
            <a:ext cx="8055888" cy="443746"/>
          </a:xfrm>
          <a:prstGeom prst="rect">
            <a:avLst/>
          </a:prstGeom>
          <a:solidFill>
            <a:srgbClr val="FFFFFF">
              <a:alpha val="4000"/>
            </a:srgbClr>
          </a:solidFill>
          <a:ln/>
        </p:spPr>
        <p:txBody>
          <a:bodyPr/>
          <a:lstStyle/>
          <a:p>
            <a:endParaRPr lang="tr-TR" sz="1500">
              <a:latin typeface="Crimson Pro Semi Bold" panose="020B0604020202020204" charset="-94"/>
            </a:endParaRPr>
          </a:p>
        </p:txBody>
      </p:sp>
      <p:sp>
        <p:nvSpPr>
          <p:cNvPr id="15" name="Text 12">
            <a:extLst>
              <a:ext uri="{FF2B5EF4-FFF2-40B4-BE49-F238E27FC236}">
                <a16:creationId xmlns:a16="http://schemas.microsoft.com/office/drawing/2014/main" id="{BC92D280-3122-8F13-A3C6-DD7A1CA7DC26}"/>
              </a:ext>
            </a:extLst>
          </p:cNvPr>
          <p:cNvSpPr/>
          <p:nvPr/>
        </p:nvSpPr>
        <p:spPr>
          <a:xfrm>
            <a:off x="697706" y="2902506"/>
            <a:ext cx="2374940" cy="244912"/>
          </a:xfrm>
          <a:prstGeom prst="rect">
            <a:avLst/>
          </a:prstGeom>
          <a:noFill/>
          <a:ln/>
        </p:spPr>
        <p:txBody>
          <a:bodyPr wrap="none" lIns="0" tIns="0" rIns="0" bIns="0" rtlCol="0" anchor="t"/>
          <a:lstStyle/>
          <a:p>
            <a:pPr marL="0" indent="0">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Uçucu Asidite</a:t>
            </a:r>
            <a:endParaRPr lang="en-US" sz="1500" dirty="0">
              <a:latin typeface="Crimson Pro Semi Bold" panose="020B0604020202020204" charset="-94"/>
            </a:endParaRPr>
          </a:p>
        </p:txBody>
      </p:sp>
      <p:sp>
        <p:nvSpPr>
          <p:cNvPr id="16" name="Text 13">
            <a:extLst>
              <a:ext uri="{FF2B5EF4-FFF2-40B4-BE49-F238E27FC236}">
                <a16:creationId xmlns:a16="http://schemas.microsoft.com/office/drawing/2014/main" id="{0339A952-EDD2-1F5F-E26C-50FCAF6FD85A}"/>
              </a:ext>
            </a:extLst>
          </p:cNvPr>
          <p:cNvSpPr/>
          <p:nvPr/>
        </p:nvSpPr>
        <p:spPr>
          <a:xfrm>
            <a:off x="3386495" y="2902506"/>
            <a:ext cx="2371130" cy="244912"/>
          </a:xfrm>
          <a:prstGeom prst="rect">
            <a:avLst/>
          </a:prstGeom>
          <a:noFill/>
          <a:ln/>
        </p:spPr>
        <p:txBody>
          <a:bodyPr wrap="none" lIns="0" tIns="0" rIns="0" bIns="0" rtlCol="0" anchor="t"/>
          <a:lstStyle/>
          <a:p>
            <a:pPr marL="0" indent="0" algn="ctr">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0</a:t>
            </a:r>
            <a:endParaRPr lang="en-US" sz="1500" dirty="0">
              <a:latin typeface="Crimson Pro Semi Bold" panose="020B0604020202020204" charset="-94"/>
            </a:endParaRPr>
          </a:p>
        </p:txBody>
      </p:sp>
      <p:sp>
        <p:nvSpPr>
          <p:cNvPr id="17" name="Text 14">
            <a:extLst>
              <a:ext uri="{FF2B5EF4-FFF2-40B4-BE49-F238E27FC236}">
                <a16:creationId xmlns:a16="http://schemas.microsoft.com/office/drawing/2014/main" id="{B85221B8-37DA-34CD-4BDE-28B7C83FE4F7}"/>
              </a:ext>
            </a:extLst>
          </p:cNvPr>
          <p:cNvSpPr/>
          <p:nvPr/>
        </p:nvSpPr>
        <p:spPr>
          <a:xfrm>
            <a:off x="6071473" y="2902506"/>
            <a:ext cx="2374940" cy="244912"/>
          </a:xfrm>
          <a:prstGeom prst="rect">
            <a:avLst/>
          </a:prstGeom>
          <a:noFill/>
          <a:ln/>
        </p:spPr>
        <p:txBody>
          <a:bodyPr wrap="none" lIns="0" tIns="0" rIns="0" bIns="0" rtlCol="0" anchor="t"/>
          <a:lstStyle/>
          <a:p>
            <a:pPr marL="0" indent="0" algn="ctr">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0</a:t>
            </a:r>
            <a:endParaRPr lang="en-US" sz="1500" dirty="0">
              <a:latin typeface="Crimson Pro Semi Bold" panose="020B0604020202020204" charset="-94"/>
            </a:endParaRPr>
          </a:p>
        </p:txBody>
      </p:sp>
      <p:sp>
        <p:nvSpPr>
          <p:cNvPr id="18" name="Shape 15">
            <a:extLst>
              <a:ext uri="{FF2B5EF4-FFF2-40B4-BE49-F238E27FC236}">
                <a16:creationId xmlns:a16="http://schemas.microsoft.com/office/drawing/2014/main" id="{27C56EFF-1D48-60FD-B7F2-76AEBB43A613}"/>
              </a:ext>
            </a:extLst>
          </p:cNvPr>
          <p:cNvSpPr/>
          <p:nvPr/>
        </p:nvSpPr>
        <p:spPr>
          <a:xfrm>
            <a:off x="543639" y="3246834"/>
            <a:ext cx="8055888" cy="443746"/>
          </a:xfrm>
          <a:prstGeom prst="rect">
            <a:avLst/>
          </a:prstGeom>
          <a:solidFill>
            <a:srgbClr val="000000">
              <a:alpha val="4000"/>
            </a:srgbClr>
          </a:solidFill>
          <a:ln/>
        </p:spPr>
        <p:txBody>
          <a:bodyPr/>
          <a:lstStyle/>
          <a:p>
            <a:endParaRPr lang="tr-TR" sz="1500">
              <a:latin typeface="Crimson Pro Semi Bold" panose="020B0604020202020204" charset="-94"/>
            </a:endParaRPr>
          </a:p>
        </p:txBody>
      </p:sp>
      <p:sp>
        <p:nvSpPr>
          <p:cNvPr id="19" name="Text 16">
            <a:extLst>
              <a:ext uri="{FF2B5EF4-FFF2-40B4-BE49-F238E27FC236}">
                <a16:creationId xmlns:a16="http://schemas.microsoft.com/office/drawing/2014/main" id="{2F8A6F68-12C3-2805-F8F0-DC3B57FD7182}"/>
              </a:ext>
            </a:extLst>
          </p:cNvPr>
          <p:cNvSpPr/>
          <p:nvPr/>
        </p:nvSpPr>
        <p:spPr>
          <a:xfrm>
            <a:off x="697706" y="3346252"/>
            <a:ext cx="2374940" cy="244912"/>
          </a:xfrm>
          <a:prstGeom prst="rect">
            <a:avLst/>
          </a:prstGeom>
          <a:noFill/>
          <a:ln/>
        </p:spPr>
        <p:txBody>
          <a:bodyPr wrap="none" lIns="0" tIns="0" rIns="0" bIns="0" rtlCol="0" anchor="t"/>
          <a:lstStyle/>
          <a:p>
            <a:pPr marL="0" indent="0">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Sitrik Asit</a:t>
            </a:r>
            <a:endParaRPr lang="en-US" sz="1500" dirty="0">
              <a:latin typeface="Crimson Pro Semi Bold" panose="020B0604020202020204" charset="-94"/>
            </a:endParaRPr>
          </a:p>
        </p:txBody>
      </p:sp>
      <p:sp>
        <p:nvSpPr>
          <p:cNvPr id="20" name="Text 17">
            <a:extLst>
              <a:ext uri="{FF2B5EF4-FFF2-40B4-BE49-F238E27FC236}">
                <a16:creationId xmlns:a16="http://schemas.microsoft.com/office/drawing/2014/main" id="{F6455F3D-9E19-3414-D755-FC0A3886AB1F}"/>
              </a:ext>
            </a:extLst>
          </p:cNvPr>
          <p:cNvSpPr/>
          <p:nvPr/>
        </p:nvSpPr>
        <p:spPr>
          <a:xfrm>
            <a:off x="3386495" y="3346252"/>
            <a:ext cx="2371130" cy="244912"/>
          </a:xfrm>
          <a:prstGeom prst="rect">
            <a:avLst/>
          </a:prstGeom>
          <a:noFill/>
          <a:ln/>
        </p:spPr>
        <p:txBody>
          <a:bodyPr wrap="none" lIns="0" tIns="0" rIns="0" bIns="0" rtlCol="0" anchor="t"/>
          <a:lstStyle/>
          <a:p>
            <a:pPr marL="0" indent="0" algn="ctr">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0</a:t>
            </a:r>
            <a:endParaRPr lang="en-US" sz="1500" dirty="0">
              <a:latin typeface="Crimson Pro Semi Bold" panose="020B0604020202020204" charset="-94"/>
            </a:endParaRPr>
          </a:p>
        </p:txBody>
      </p:sp>
      <p:sp>
        <p:nvSpPr>
          <p:cNvPr id="21" name="Text 18">
            <a:extLst>
              <a:ext uri="{FF2B5EF4-FFF2-40B4-BE49-F238E27FC236}">
                <a16:creationId xmlns:a16="http://schemas.microsoft.com/office/drawing/2014/main" id="{182DFB44-B10D-93E6-8699-C64BF4F6D45E}"/>
              </a:ext>
            </a:extLst>
          </p:cNvPr>
          <p:cNvSpPr/>
          <p:nvPr/>
        </p:nvSpPr>
        <p:spPr>
          <a:xfrm>
            <a:off x="6071473" y="3346252"/>
            <a:ext cx="2374940" cy="244912"/>
          </a:xfrm>
          <a:prstGeom prst="rect">
            <a:avLst/>
          </a:prstGeom>
          <a:noFill/>
          <a:ln/>
        </p:spPr>
        <p:txBody>
          <a:bodyPr wrap="none" lIns="0" tIns="0" rIns="0" bIns="0" rtlCol="0" anchor="t"/>
          <a:lstStyle/>
          <a:p>
            <a:pPr marL="0" indent="0" algn="ctr">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0</a:t>
            </a:r>
            <a:endParaRPr lang="en-US" sz="1500" dirty="0">
              <a:latin typeface="Crimson Pro Semi Bold" panose="020B0604020202020204" charset="-94"/>
            </a:endParaRPr>
          </a:p>
        </p:txBody>
      </p:sp>
      <p:sp>
        <p:nvSpPr>
          <p:cNvPr id="22" name="Shape 19">
            <a:extLst>
              <a:ext uri="{FF2B5EF4-FFF2-40B4-BE49-F238E27FC236}">
                <a16:creationId xmlns:a16="http://schemas.microsoft.com/office/drawing/2014/main" id="{D3DCCDC7-86FD-CCF2-6E8B-EB596F6AD696}"/>
              </a:ext>
            </a:extLst>
          </p:cNvPr>
          <p:cNvSpPr/>
          <p:nvPr/>
        </p:nvSpPr>
        <p:spPr>
          <a:xfrm>
            <a:off x="543639" y="3690580"/>
            <a:ext cx="8055888" cy="443746"/>
          </a:xfrm>
          <a:prstGeom prst="rect">
            <a:avLst/>
          </a:prstGeom>
          <a:solidFill>
            <a:srgbClr val="FFFFFF">
              <a:alpha val="4000"/>
            </a:srgbClr>
          </a:solidFill>
          <a:ln/>
        </p:spPr>
        <p:txBody>
          <a:bodyPr/>
          <a:lstStyle/>
          <a:p>
            <a:endParaRPr lang="tr-TR" sz="1500">
              <a:latin typeface="Crimson Pro Semi Bold" panose="020B0604020202020204" charset="-94"/>
            </a:endParaRPr>
          </a:p>
        </p:txBody>
      </p:sp>
      <p:sp>
        <p:nvSpPr>
          <p:cNvPr id="23" name="Text 20">
            <a:extLst>
              <a:ext uri="{FF2B5EF4-FFF2-40B4-BE49-F238E27FC236}">
                <a16:creationId xmlns:a16="http://schemas.microsoft.com/office/drawing/2014/main" id="{65C406EA-A0F8-A917-D2F7-D06BE4A1BAAB}"/>
              </a:ext>
            </a:extLst>
          </p:cNvPr>
          <p:cNvSpPr/>
          <p:nvPr/>
        </p:nvSpPr>
        <p:spPr>
          <a:xfrm>
            <a:off x="697706" y="3789998"/>
            <a:ext cx="2374940" cy="244912"/>
          </a:xfrm>
          <a:prstGeom prst="rect">
            <a:avLst/>
          </a:prstGeom>
          <a:noFill/>
          <a:ln/>
        </p:spPr>
        <p:txBody>
          <a:bodyPr wrap="none" lIns="0" tIns="0" rIns="0" bIns="0" rtlCol="0" anchor="t"/>
          <a:lstStyle/>
          <a:p>
            <a:pPr marL="0" indent="0">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Artık Şeker</a:t>
            </a:r>
            <a:endParaRPr lang="en-US" sz="1500" dirty="0">
              <a:latin typeface="Crimson Pro Semi Bold" panose="020B0604020202020204" charset="-94"/>
            </a:endParaRPr>
          </a:p>
        </p:txBody>
      </p:sp>
      <p:sp>
        <p:nvSpPr>
          <p:cNvPr id="24" name="Text 21">
            <a:extLst>
              <a:ext uri="{FF2B5EF4-FFF2-40B4-BE49-F238E27FC236}">
                <a16:creationId xmlns:a16="http://schemas.microsoft.com/office/drawing/2014/main" id="{A00A28D4-E244-2EDE-C72A-5980B7910F25}"/>
              </a:ext>
            </a:extLst>
          </p:cNvPr>
          <p:cNvSpPr/>
          <p:nvPr/>
        </p:nvSpPr>
        <p:spPr>
          <a:xfrm>
            <a:off x="3386495" y="3789998"/>
            <a:ext cx="2371130" cy="244912"/>
          </a:xfrm>
          <a:prstGeom prst="rect">
            <a:avLst/>
          </a:prstGeom>
          <a:noFill/>
          <a:ln/>
        </p:spPr>
        <p:txBody>
          <a:bodyPr wrap="none" lIns="0" tIns="0" rIns="0" bIns="0" rtlCol="0" anchor="t"/>
          <a:lstStyle/>
          <a:p>
            <a:pPr marL="0" indent="0" algn="ctr">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0</a:t>
            </a:r>
            <a:endParaRPr lang="en-US" sz="1500" dirty="0">
              <a:latin typeface="Crimson Pro Semi Bold" panose="020B0604020202020204" charset="-94"/>
            </a:endParaRPr>
          </a:p>
        </p:txBody>
      </p:sp>
      <p:sp>
        <p:nvSpPr>
          <p:cNvPr id="25" name="Text 22">
            <a:extLst>
              <a:ext uri="{FF2B5EF4-FFF2-40B4-BE49-F238E27FC236}">
                <a16:creationId xmlns:a16="http://schemas.microsoft.com/office/drawing/2014/main" id="{61C144A5-90CD-49D3-96C3-48D740F0D81A}"/>
              </a:ext>
            </a:extLst>
          </p:cNvPr>
          <p:cNvSpPr/>
          <p:nvPr/>
        </p:nvSpPr>
        <p:spPr>
          <a:xfrm>
            <a:off x="6071473" y="3789998"/>
            <a:ext cx="2374940" cy="244912"/>
          </a:xfrm>
          <a:prstGeom prst="rect">
            <a:avLst/>
          </a:prstGeom>
          <a:noFill/>
          <a:ln/>
        </p:spPr>
        <p:txBody>
          <a:bodyPr wrap="none" lIns="0" tIns="0" rIns="0" bIns="0" rtlCol="0" anchor="t"/>
          <a:lstStyle/>
          <a:p>
            <a:pPr marL="0" indent="0" algn="ctr">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0</a:t>
            </a:r>
            <a:endParaRPr lang="en-US" sz="1500" dirty="0">
              <a:latin typeface="Crimson Pro Semi Bold" panose="020B0604020202020204" charset="-94"/>
            </a:endParaRPr>
          </a:p>
        </p:txBody>
      </p:sp>
      <p:sp>
        <p:nvSpPr>
          <p:cNvPr id="26" name="Shape 23">
            <a:extLst>
              <a:ext uri="{FF2B5EF4-FFF2-40B4-BE49-F238E27FC236}">
                <a16:creationId xmlns:a16="http://schemas.microsoft.com/office/drawing/2014/main" id="{0B8714C7-5966-37DC-750B-2715911D43E1}"/>
              </a:ext>
            </a:extLst>
          </p:cNvPr>
          <p:cNvSpPr/>
          <p:nvPr/>
        </p:nvSpPr>
        <p:spPr>
          <a:xfrm>
            <a:off x="543639" y="4134326"/>
            <a:ext cx="8055888" cy="443746"/>
          </a:xfrm>
          <a:prstGeom prst="rect">
            <a:avLst/>
          </a:prstGeom>
          <a:solidFill>
            <a:srgbClr val="000000">
              <a:alpha val="4000"/>
            </a:srgbClr>
          </a:solidFill>
          <a:ln/>
        </p:spPr>
        <p:txBody>
          <a:bodyPr/>
          <a:lstStyle/>
          <a:p>
            <a:endParaRPr lang="tr-TR" sz="1500">
              <a:latin typeface="Crimson Pro Semi Bold" panose="020B0604020202020204" charset="-94"/>
            </a:endParaRPr>
          </a:p>
        </p:txBody>
      </p:sp>
      <p:sp>
        <p:nvSpPr>
          <p:cNvPr id="27" name="Text 24">
            <a:extLst>
              <a:ext uri="{FF2B5EF4-FFF2-40B4-BE49-F238E27FC236}">
                <a16:creationId xmlns:a16="http://schemas.microsoft.com/office/drawing/2014/main" id="{467A6634-C3A7-5F1E-3602-B94ACBA8F2CE}"/>
              </a:ext>
            </a:extLst>
          </p:cNvPr>
          <p:cNvSpPr/>
          <p:nvPr/>
        </p:nvSpPr>
        <p:spPr>
          <a:xfrm>
            <a:off x="697706" y="4233743"/>
            <a:ext cx="2374940" cy="244912"/>
          </a:xfrm>
          <a:prstGeom prst="rect">
            <a:avLst/>
          </a:prstGeom>
          <a:noFill/>
          <a:ln/>
        </p:spPr>
        <p:txBody>
          <a:bodyPr wrap="none" lIns="0" tIns="0" rIns="0" bIns="0" rtlCol="0" anchor="t"/>
          <a:lstStyle/>
          <a:p>
            <a:pPr marL="0" indent="0">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Kloridler</a:t>
            </a:r>
            <a:endParaRPr lang="en-US" sz="1500" dirty="0">
              <a:latin typeface="Crimson Pro Semi Bold" panose="020B0604020202020204" charset="-94"/>
            </a:endParaRPr>
          </a:p>
        </p:txBody>
      </p:sp>
      <p:sp>
        <p:nvSpPr>
          <p:cNvPr id="28" name="Text 25">
            <a:extLst>
              <a:ext uri="{FF2B5EF4-FFF2-40B4-BE49-F238E27FC236}">
                <a16:creationId xmlns:a16="http://schemas.microsoft.com/office/drawing/2014/main" id="{F90C22A4-C009-79E9-0075-AD0999EDECC5}"/>
              </a:ext>
            </a:extLst>
          </p:cNvPr>
          <p:cNvSpPr/>
          <p:nvPr/>
        </p:nvSpPr>
        <p:spPr>
          <a:xfrm>
            <a:off x="3386495" y="4233743"/>
            <a:ext cx="2371130" cy="244912"/>
          </a:xfrm>
          <a:prstGeom prst="rect">
            <a:avLst/>
          </a:prstGeom>
          <a:noFill/>
          <a:ln/>
        </p:spPr>
        <p:txBody>
          <a:bodyPr wrap="none" lIns="0" tIns="0" rIns="0" bIns="0" rtlCol="0" anchor="t"/>
          <a:lstStyle/>
          <a:p>
            <a:pPr marL="0" indent="0" algn="ctr">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0</a:t>
            </a:r>
            <a:endParaRPr lang="en-US" sz="1500" dirty="0">
              <a:latin typeface="Crimson Pro Semi Bold" panose="020B0604020202020204" charset="-94"/>
            </a:endParaRPr>
          </a:p>
        </p:txBody>
      </p:sp>
      <p:sp>
        <p:nvSpPr>
          <p:cNvPr id="29" name="Text 26">
            <a:extLst>
              <a:ext uri="{FF2B5EF4-FFF2-40B4-BE49-F238E27FC236}">
                <a16:creationId xmlns:a16="http://schemas.microsoft.com/office/drawing/2014/main" id="{0D44F15F-322A-FBD6-CE43-4E29CFF2A56B}"/>
              </a:ext>
            </a:extLst>
          </p:cNvPr>
          <p:cNvSpPr/>
          <p:nvPr/>
        </p:nvSpPr>
        <p:spPr>
          <a:xfrm>
            <a:off x="6071473" y="4233743"/>
            <a:ext cx="2374940" cy="244912"/>
          </a:xfrm>
          <a:prstGeom prst="rect">
            <a:avLst/>
          </a:prstGeom>
          <a:noFill/>
          <a:ln/>
        </p:spPr>
        <p:txBody>
          <a:bodyPr wrap="none" lIns="0" tIns="0" rIns="0" bIns="0" rtlCol="0" anchor="t"/>
          <a:lstStyle/>
          <a:p>
            <a:pPr marL="0" indent="0" algn="ctr">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0</a:t>
            </a:r>
            <a:endParaRPr lang="en-US" sz="1500" dirty="0">
              <a:latin typeface="Crimson Pro Semi Bold" panose="020B0604020202020204" charset="-94"/>
            </a:endParaRPr>
          </a:p>
        </p:txBody>
      </p:sp>
      <p:sp>
        <p:nvSpPr>
          <p:cNvPr id="30" name="Shape 27">
            <a:extLst>
              <a:ext uri="{FF2B5EF4-FFF2-40B4-BE49-F238E27FC236}">
                <a16:creationId xmlns:a16="http://schemas.microsoft.com/office/drawing/2014/main" id="{00698A7E-03B9-FFD6-3773-CDDD8030B1B5}"/>
              </a:ext>
            </a:extLst>
          </p:cNvPr>
          <p:cNvSpPr/>
          <p:nvPr/>
        </p:nvSpPr>
        <p:spPr>
          <a:xfrm>
            <a:off x="543639" y="4578072"/>
            <a:ext cx="8055888" cy="443746"/>
          </a:xfrm>
          <a:prstGeom prst="rect">
            <a:avLst/>
          </a:prstGeom>
          <a:solidFill>
            <a:srgbClr val="FFFFFF">
              <a:alpha val="4000"/>
            </a:srgbClr>
          </a:solidFill>
          <a:ln/>
        </p:spPr>
        <p:txBody>
          <a:bodyPr/>
          <a:lstStyle/>
          <a:p>
            <a:endParaRPr lang="tr-TR" sz="1500">
              <a:latin typeface="Crimson Pro Semi Bold" panose="020B0604020202020204" charset="-94"/>
            </a:endParaRPr>
          </a:p>
        </p:txBody>
      </p:sp>
      <p:sp>
        <p:nvSpPr>
          <p:cNvPr id="31" name="Text 28">
            <a:extLst>
              <a:ext uri="{FF2B5EF4-FFF2-40B4-BE49-F238E27FC236}">
                <a16:creationId xmlns:a16="http://schemas.microsoft.com/office/drawing/2014/main" id="{8D3A9240-FBAF-D667-0B1E-E74377106698}"/>
              </a:ext>
            </a:extLst>
          </p:cNvPr>
          <p:cNvSpPr/>
          <p:nvPr/>
        </p:nvSpPr>
        <p:spPr>
          <a:xfrm>
            <a:off x="697706" y="4677489"/>
            <a:ext cx="2374940" cy="244912"/>
          </a:xfrm>
          <a:prstGeom prst="rect">
            <a:avLst/>
          </a:prstGeom>
          <a:noFill/>
          <a:ln/>
        </p:spPr>
        <p:txBody>
          <a:bodyPr wrap="none" lIns="0" tIns="0" rIns="0" bIns="0" rtlCol="0" anchor="t"/>
          <a:lstStyle/>
          <a:p>
            <a:pPr marL="0" indent="0">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Serbest Sülfür Dioksit</a:t>
            </a:r>
            <a:endParaRPr lang="en-US" sz="1500" dirty="0">
              <a:latin typeface="Crimson Pro Semi Bold" panose="020B0604020202020204" charset="-94"/>
            </a:endParaRPr>
          </a:p>
        </p:txBody>
      </p:sp>
      <p:sp>
        <p:nvSpPr>
          <p:cNvPr id="32" name="Text 29">
            <a:extLst>
              <a:ext uri="{FF2B5EF4-FFF2-40B4-BE49-F238E27FC236}">
                <a16:creationId xmlns:a16="http://schemas.microsoft.com/office/drawing/2014/main" id="{28FF0542-D212-56C2-97F5-00A9A2B94FBD}"/>
              </a:ext>
            </a:extLst>
          </p:cNvPr>
          <p:cNvSpPr/>
          <p:nvPr/>
        </p:nvSpPr>
        <p:spPr>
          <a:xfrm>
            <a:off x="3386495" y="4677489"/>
            <a:ext cx="2371130" cy="244912"/>
          </a:xfrm>
          <a:prstGeom prst="rect">
            <a:avLst/>
          </a:prstGeom>
          <a:noFill/>
          <a:ln/>
        </p:spPr>
        <p:txBody>
          <a:bodyPr wrap="none" lIns="0" tIns="0" rIns="0" bIns="0" rtlCol="0" anchor="t"/>
          <a:lstStyle/>
          <a:p>
            <a:pPr marL="0" indent="0" algn="ctr">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0</a:t>
            </a:r>
            <a:endParaRPr lang="en-US" sz="1500" dirty="0">
              <a:latin typeface="Crimson Pro Semi Bold" panose="020B0604020202020204" charset="-94"/>
            </a:endParaRPr>
          </a:p>
        </p:txBody>
      </p:sp>
      <p:sp>
        <p:nvSpPr>
          <p:cNvPr id="33" name="Text 30">
            <a:extLst>
              <a:ext uri="{FF2B5EF4-FFF2-40B4-BE49-F238E27FC236}">
                <a16:creationId xmlns:a16="http://schemas.microsoft.com/office/drawing/2014/main" id="{F5886165-5192-9822-8A32-258507D18339}"/>
              </a:ext>
            </a:extLst>
          </p:cNvPr>
          <p:cNvSpPr/>
          <p:nvPr/>
        </p:nvSpPr>
        <p:spPr>
          <a:xfrm>
            <a:off x="6071473" y="4677489"/>
            <a:ext cx="2374940" cy="244912"/>
          </a:xfrm>
          <a:prstGeom prst="rect">
            <a:avLst/>
          </a:prstGeom>
          <a:noFill/>
          <a:ln/>
        </p:spPr>
        <p:txBody>
          <a:bodyPr wrap="none" lIns="0" tIns="0" rIns="0" bIns="0" rtlCol="0" anchor="t"/>
          <a:lstStyle/>
          <a:p>
            <a:pPr marL="0" indent="0" algn="ctr">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0</a:t>
            </a:r>
            <a:endParaRPr lang="en-US" sz="1500" dirty="0">
              <a:latin typeface="Crimson Pro Semi Bold" panose="020B0604020202020204" charset="-94"/>
            </a:endParaRPr>
          </a:p>
        </p:txBody>
      </p:sp>
      <p:sp>
        <p:nvSpPr>
          <p:cNvPr id="34" name="Shape 31">
            <a:extLst>
              <a:ext uri="{FF2B5EF4-FFF2-40B4-BE49-F238E27FC236}">
                <a16:creationId xmlns:a16="http://schemas.microsoft.com/office/drawing/2014/main" id="{87733FB3-CB59-211A-FA9A-4122087BA4F3}"/>
              </a:ext>
            </a:extLst>
          </p:cNvPr>
          <p:cNvSpPr/>
          <p:nvPr/>
        </p:nvSpPr>
        <p:spPr>
          <a:xfrm>
            <a:off x="543639" y="5021818"/>
            <a:ext cx="8055888" cy="443746"/>
          </a:xfrm>
          <a:prstGeom prst="rect">
            <a:avLst/>
          </a:prstGeom>
          <a:solidFill>
            <a:srgbClr val="000000">
              <a:alpha val="4000"/>
            </a:srgbClr>
          </a:solidFill>
          <a:ln/>
        </p:spPr>
        <p:txBody>
          <a:bodyPr/>
          <a:lstStyle/>
          <a:p>
            <a:endParaRPr lang="tr-TR" sz="1500">
              <a:latin typeface="Crimson Pro Semi Bold" panose="020B0604020202020204" charset="-94"/>
            </a:endParaRPr>
          </a:p>
        </p:txBody>
      </p:sp>
      <p:sp>
        <p:nvSpPr>
          <p:cNvPr id="35" name="Text 32">
            <a:extLst>
              <a:ext uri="{FF2B5EF4-FFF2-40B4-BE49-F238E27FC236}">
                <a16:creationId xmlns:a16="http://schemas.microsoft.com/office/drawing/2014/main" id="{92EDD943-5B5D-22DB-C37B-97A9466B37E3}"/>
              </a:ext>
            </a:extLst>
          </p:cNvPr>
          <p:cNvSpPr/>
          <p:nvPr/>
        </p:nvSpPr>
        <p:spPr>
          <a:xfrm>
            <a:off x="697706" y="5121235"/>
            <a:ext cx="2374940" cy="244912"/>
          </a:xfrm>
          <a:prstGeom prst="rect">
            <a:avLst/>
          </a:prstGeom>
          <a:noFill/>
          <a:ln/>
        </p:spPr>
        <p:txBody>
          <a:bodyPr wrap="none" lIns="0" tIns="0" rIns="0" bIns="0" rtlCol="0" anchor="t"/>
          <a:lstStyle/>
          <a:p>
            <a:pPr marL="0" indent="0">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Toplam Sülfür Dioksit</a:t>
            </a:r>
            <a:endParaRPr lang="en-US" sz="1500" dirty="0">
              <a:latin typeface="Crimson Pro Semi Bold" panose="020B0604020202020204" charset="-94"/>
            </a:endParaRPr>
          </a:p>
        </p:txBody>
      </p:sp>
      <p:sp>
        <p:nvSpPr>
          <p:cNvPr id="36" name="Text 33">
            <a:extLst>
              <a:ext uri="{FF2B5EF4-FFF2-40B4-BE49-F238E27FC236}">
                <a16:creationId xmlns:a16="http://schemas.microsoft.com/office/drawing/2014/main" id="{A2AB082D-E750-BBB0-6F50-0DFF4721AE00}"/>
              </a:ext>
            </a:extLst>
          </p:cNvPr>
          <p:cNvSpPr/>
          <p:nvPr/>
        </p:nvSpPr>
        <p:spPr>
          <a:xfrm>
            <a:off x="3386495" y="5121235"/>
            <a:ext cx="2371130" cy="244912"/>
          </a:xfrm>
          <a:prstGeom prst="rect">
            <a:avLst/>
          </a:prstGeom>
          <a:noFill/>
          <a:ln/>
        </p:spPr>
        <p:txBody>
          <a:bodyPr wrap="none" lIns="0" tIns="0" rIns="0" bIns="0" rtlCol="0" anchor="t"/>
          <a:lstStyle/>
          <a:p>
            <a:pPr marL="0" indent="0" algn="ctr">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0</a:t>
            </a:r>
            <a:endParaRPr lang="en-US" sz="1500" dirty="0">
              <a:latin typeface="Crimson Pro Semi Bold" panose="020B0604020202020204" charset="-94"/>
            </a:endParaRPr>
          </a:p>
        </p:txBody>
      </p:sp>
      <p:sp>
        <p:nvSpPr>
          <p:cNvPr id="37" name="Text 34">
            <a:extLst>
              <a:ext uri="{FF2B5EF4-FFF2-40B4-BE49-F238E27FC236}">
                <a16:creationId xmlns:a16="http://schemas.microsoft.com/office/drawing/2014/main" id="{F54BB4B4-A056-B268-1B1B-7EC0659CEC89}"/>
              </a:ext>
            </a:extLst>
          </p:cNvPr>
          <p:cNvSpPr/>
          <p:nvPr/>
        </p:nvSpPr>
        <p:spPr>
          <a:xfrm>
            <a:off x="6071473" y="5121235"/>
            <a:ext cx="2374940" cy="244912"/>
          </a:xfrm>
          <a:prstGeom prst="rect">
            <a:avLst/>
          </a:prstGeom>
          <a:noFill/>
          <a:ln/>
        </p:spPr>
        <p:txBody>
          <a:bodyPr wrap="none" lIns="0" tIns="0" rIns="0" bIns="0" rtlCol="0" anchor="t"/>
          <a:lstStyle/>
          <a:p>
            <a:pPr marL="0" indent="0" algn="ctr">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0</a:t>
            </a:r>
            <a:endParaRPr lang="en-US" sz="1500" dirty="0">
              <a:latin typeface="Crimson Pro Semi Bold" panose="020B0604020202020204" charset="-94"/>
            </a:endParaRPr>
          </a:p>
        </p:txBody>
      </p:sp>
      <p:sp>
        <p:nvSpPr>
          <p:cNvPr id="38" name="Shape 35">
            <a:extLst>
              <a:ext uri="{FF2B5EF4-FFF2-40B4-BE49-F238E27FC236}">
                <a16:creationId xmlns:a16="http://schemas.microsoft.com/office/drawing/2014/main" id="{C66296CE-ECB2-6CDB-8371-B56FF5A5B9A1}"/>
              </a:ext>
            </a:extLst>
          </p:cNvPr>
          <p:cNvSpPr/>
          <p:nvPr/>
        </p:nvSpPr>
        <p:spPr>
          <a:xfrm>
            <a:off x="543639" y="5465564"/>
            <a:ext cx="8055888" cy="443746"/>
          </a:xfrm>
          <a:prstGeom prst="rect">
            <a:avLst/>
          </a:prstGeom>
          <a:solidFill>
            <a:srgbClr val="FFFFFF">
              <a:alpha val="4000"/>
            </a:srgbClr>
          </a:solidFill>
          <a:ln/>
        </p:spPr>
        <p:txBody>
          <a:bodyPr/>
          <a:lstStyle/>
          <a:p>
            <a:endParaRPr lang="tr-TR" sz="1500">
              <a:latin typeface="Crimson Pro Semi Bold" panose="020B0604020202020204" charset="-94"/>
            </a:endParaRPr>
          </a:p>
        </p:txBody>
      </p:sp>
      <p:sp>
        <p:nvSpPr>
          <p:cNvPr id="39" name="Text 36">
            <a:extLst>
              <a:ext uri="{FF2B5EF4-FFF2-40B4-BE49-F238E27FC236}">
                <a16:creationId xmlns:a16="http://schemas.microsoft.com/office/drawing/2014/main" id="{0C043758-5FEE-62E5-1F3E-DB3239B939C7}"/>
              </a:ext>
            </a:extLst>
          </p:cNvPr>
          <p:cNvSpPr/>
          <p:nvPr/>
        </p:nvSpPr>
        <p:spPr>
          <a:xfrm>
            <a:off x="697706" y="5564981"/>
            <a:ext cx="2374940" cy="244912"/>
          </a:xfrm>
          <a:prstGeom prst="rect">
            <a:avLst/>
          </a:prstGeom>
          <a:noFill/>
          <a:ln/>
        </p:spPr>
        <p:txBody>
          <a:bodyPr wrap="none" lIns="0" tIns="0" rIns="0" bIns="0" rtlCol="0" anchor="t"/>
          <a:lstStyle/>
          <a:p>
            <a:pPr marL="0" indent="0">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Yoğunluk</a:t>
            </a:r>
            <a:endParaRPr lang="en-US" sz="1500" dirty="0">
              <a:latin typeface="Crimson Pro Semi Bold" panose="020B0604020202020204" charset="-94"/>
            </a:endParaRPr>
          </a:p>
        </p:txBody>
      </p:sp>
      <p:sp>
        <p:nvSpPr>
          <p:cNvPr id="40" name="Text 37">
            <a:extLst>
              <a:ext uri="{FF2B5EF4-FFF2-40B4-BE49-F238E27FC236}">
                <a16:creationId xmlns:a16="http://schemas.microsoft.com/office/drawing/2014/main" id="{DBE668FA-6919-D526-400E-A69136E98454}"/>
              </a:ext>
            </a:extLst>
          </p:cNvPr>
          <p:cNvSpPr/>
          <p:nvPr/>
        </p:nvSpPr>
        <p:spPr>
          <a:xfrm>
            <a:off x="3386495" y="5564981"/>
            <a:ext cx="2371130" cy="244912"/>
          </a:xfrm>
          <a:prstGeom prst="rect">
            <a:avLst/>
          </a:prstGeom>
          <a:noFill/>
          <a:ln/>
        </p:spPr>
        <p:txBody>
          <a:bodyPr wrap="none" lIns="0" tIns="0" rIns="0" bIns="0" rtlCol="0" anchor="t"/>
          <a:lstStyle/>
          <a:p>
            <a:pPr marL="0" indent="0" algn="ctr">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0</a:t>
            </a:r>
            <a:endParaRPr lang="en-US" sz="1500" dirty="0">
              <a:latin typeface="Crimson Pro Semi Bold" panose="020B0604020202020204" charset="-94"/>
            </a:endParaRPr>
          </a:p>
        </p:txBody>
      </p:sp>
      <p:sp>
        <p:nvSpPr>
          <p:cNvPr id="41" name="Text 38">
            <a:extLst>
              <a:ext uri="{FF2B5EF4-FFF2-40B4-BE49-F238E27FC236}">
                <a16:creationId xmlns:a16="http://schemas.microsoft.com/office/drawing/2014/main" id="{43E1B309-3185-DD45-F95A-D10B561573F4}"/>
              </a:ext>
            </a:extLst>
          </p:cNvPr>
          <p:cNvSpPr/>
          <p:nvPr/>
        </p:nvSpPr>
        <p:spPr>
          <a:xfrm>
            <a:off x="6071473" y="5564981"/>
            <a:ext cx="2374940" cy="244912"/>
          </a:xfrm>
          <a:prstGeom prst="rect">
            <a:avLst/>
          </a:prstGeom>
          <a:noFill/>
          <a:ln/>
        </p:spPr>
        <p:txBody>
          <a:bodyPr wrap="none" lIns="0" tIns="0" rIns="0" bIns="0" rtlCol="0" anchor="t"/>
          <a:lstStyle/>
          <a:p>
            <a:pPr marL="0" indent="0" algn="ctr">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0</a:t>
            </a:r>
            <a:endParaRPr lang="en-US" sz="1500" dirty="0">
              <a:latin typeface="Crimson Pro Semi Bold" panose="020B0604020202020204" charset="-94"/>
            </a:endParaRPr>
          </a:p>
        </p:txBody>
      </p:sp>
      <p:sp>
        <p:nvSpPr>
          <p:cNvPr id="42" name="Shape 39">
            <a:extLst>
              <a:ext uri="{FF2B5EF4-FFF2-40B4-BE49-F238E27FC236}">
                <a16:creationId xmlns:a16="http://schemas.microsoft.com/office/drawing/2014/main" id="{F97A7FC8-A29B-6C26-0B46-FA2990C2E083}"/>
              </a:ext>
            </a:extLst>
          </p:cNvPr>
          <p:cNvSpPr/>
          <p:nvPr/>
        </p:nvSpPr>
        <p:spPr>
          <a:xfrm>
            <a:off x="543639" y="5909310"/>
            <a:ext cx="8055888" cy="443746"/>
          </a:xfrm>
          <a:prstGeom prst="rect">
            <a:avLst/>
          </a:prstGeom>
          <a:solidFill>
            <a:srgbClr val="000000">
              <a:alpha val="4000"/>
            </a:srgbClr>
          </a:solidFill>
          <a:ln/>
        </p:spPr>
        <p:txBody>
          <a:bodyPr/>
          <a:lstStyle/>
          <a:p>
            <a:endParaRPr lang="tr-TR" sz="1500">
              <a:latin typeface="Crimson Pro Semi Bold" panose="020B0604020202020204" charset="-94"/>
            </a:endParaRPr>
          </a:p>
        </p:txBody>
      </p:sp>
      <p:sp>
        <p:nvSpPr>
          <p:cNvPr id="43" name="Text 40">
            <a:extLst>
              <a:ext uri="{FF2B5EF4-FFF2-40B4-BE49-F238E27FC236}">
                <a16:creationId xmlns:a16="http://schemas.microsoft.com/office/drawing/2014/main" id="{CC9B1CC6-FA86-376D-C182-29753A1B740F}"/>
              </a:ext>
            </a:extLst>
          </p:cNvPr>
          <p:cNvSpPr/>
          <p:nvPr/>
        </p:nvSpPr>
        <p:spPr>
          <a:xfrm>
            <a:off x="697706" y="6008727"/>
            <a:ext cx="2374940" cy="244912"/>
          </a:xfrm>
          <a:prstGeom prst="rect">
            <a:avLst/>
          </a:prstGeom>
          <a:noFill/>
          <a:ln/>
        </p:spPr>
        <p:txBody>
          <a:bodyPr wrap="none" lIns="0" tIns="0" rIns="0" bIns="0" rtlCol="0" anchor="t"/>
          <a:lstStyle/>
          <a:p>
            <a:pPr marL="0" indent="0">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pH</a:t>
            </a:r>
            <a:endParaRPr lang="en-US" sz="1500" dirty="0">
              <a:latin typeface="Crimson Pro Semi Bold" panose="020B0604020202020204" charset="-94"/>
            </a:endParaRPr>
          </a:p>
        </p:txBody>
      </p:sp>
      <p:sp>
        <p:nvSpPr>
          <p:cNvPr id="44" name="Text 41">
            <a:extLst>
              <a:ext uri="{FF2B5EF4-FFF2-40B4-BE49-F238E27FC236}">
                <a16:creationId xmlns:a16="http://schemas.microsoft.com/office/drawing/2014/main" id="{F6174780-E667-8ACC-4231-FFB988E7D29E}"/>
              </a:ext>
            </a:extLst>
          </p:cNvPr>
          <p:cNvSpPr/>
          <p:nvPr/>
        </p:nvSpPr>
        <p:spPr>
          <a:xfrm>
            <a:off x="3386495" y="6008727"/>
            <a:ext cx="2371130" cy="244912"/>
          </a:xfrm>
          <a:prstGeom prst="rect">
            <a:avLst/>
          </a:prstGeom>
          <a:noFill/>
          <a:ln/>
        </p:spPr>
        <p:txBody>
          <a:bodyPr wrap="none" lIns="0" tIns="0" rIns="0" bIns="0" rtlCol="0" anchor="t"/>
          <a:lstStyle/>
          <a:p>
            <a:pPr marL="0" indent="0" algn="ctr">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0</a:t>
            </a:r>
            <a:endParaRPr lang="en-US" sz="1500" dirty="0">
              <a:latin typeface="Crimson Pro Semi Bold" panose="020B0604020202020204" charset="-94"/>
            </a:endParaRPr>
          </a:p>
        </p:txBody>
      </p:sp>
      <p:sp>
        <p:nvSpPr>
          <p:cNvPr id="45" name="Text 42">
            <a:extLst>
              <a:ext uri="{FF2B5EF4-FFF2-40B4-BE49-F238E27FC236}">
                <a16:creationId xmlns:a16="http://schemas.microsoft.com/office/drawing/2014/main" id="{65F2C1B2-A45B-CB0C-420C-423F677F3F2D}"/>
              </a:ext>
            </a:extLst>
          </p:cNvPr>
          <p:cNvSpPr/>
          <p:nvPr/>
        </p:nvSpPr>
        <p:spPr>
          <a:xfrm>
            <a:off x="6071473" y="6008727"/>
            <a:ext cx="2374940" cy="244912"/>
          </a:xfrm>
          <a:prstGeom prst="rect">
            <a:avLst/>
          </a:prstGeom>
          <a:noFill/>
          <a:ln/>
        </p:spPr>
        <p:txBody>
          <a:bodyPr wrap="none" lIns="0" tIns="0" rIns="0" bIns="0" rtlCol="0" anchor="t"/>
          <a:lstStyle/>
          <a:p>
            <a:pPr marL="0" indent="0" algn="ctr">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0</a:t>
            </a:r>
            <a:endParaRPr lang="en-US" sz="1500" dirty="0">
              <a:latin typeface="Crimson Pro Semi Bold" panose="020B0604020202020204" charset="-94"/>
            </a:endParaRPr>
          </a:p>
        </p:txBody>
      </p:sp>
      <p:sp>
        <p:nvSpPr>
          <p:cNvPr id="46" name="Shape 43">
            <a:extLst>
              <a:ext uri="{FF2B5EF4-FFF2-40B4-BE49-F238E27FC236}">
                <a16:creationId xmlns:a16="http://schemas.microsoft.com/office/drawing/2014/main" id="{6EF23DB3-5EDF-B8CD-A079-FD32C833C8D8}"/>
              </a:ext>
            </a:extLst>
          </p:cNvPr>
          <p:cNvSpPr/>
          <p:nvPr/>
        </p:nvSpPr>
        <p:spPr>
          <a:xfrm>
            <a:off x="543639" y="6353056"/>
            <a:ext cx="8055888" cy="443746"/>
          </a:xfrm>
          <a:prstGeom prst="rect">
            <a:avLst/>
          </a:prstGeom>
          <a:solidFill>
            <a:srgbClr val="FFFFFF">
              <a:alpha val="4000"/>
            </a:srgbClr>
          </a:solidFill>
          <a:ln/>
        </p:spPr>
        <p:txBody>
          <a:bodyPr/>
          <a:lstStyle/>
          <a:p>
            <a:endParaRPr lang="tr-TR" sz="1500">
              <a:latin typeface="Crimson Pro Semi Bold" panose="020B0604020202020204" charset="-94"/>
            </a:endParaRPr>
          </a:p>
        </p:txBody>
      </p:sp>
      <p:sp>
        <p:nvSpPr>
          <p:cNvPr id="47" name="Text 44">
            <a:extLst>
              <a:ext uri="{FF2B5EF4-FFF2-40B4-BE49-F238E27FC236}">
                <a16:creationId xmlns:a16="http://schemas.microsoft.com/office/drawing/2014/main" id="{A29955AE-97E8-D3EA-30B0-CB44FBAFC72A}"/>
              </a:ext>
            </a:extLst>
          </p:cNvPr>
          <p:cNvSpPr/>
          <p:nvPr/>
        </p:nvSpPr>
        <p:spPr>
          <a:xfrm>
            <a:off x="697706" y="6452473"/>
            <a:ext cx="2374940" cy="244912"/>
          </a:xfrm>
          <a:prstGeom prst="rect">
            <a:avLst/>
          </a:prstGeom>
          <a:noFill/>
          <a:ln/>
        </p:spPr>
        <p:txBody>
          <a:bodyPr wrap="none" lIns="0" tIns="0" rIns="0" bIns="0" rtlCol="0" anchor="t"/>
          <a:lstStyle/>
          <a:p>
            <a:pPr marL="0" indent="0">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Sülfatlar</a:t>
            </a:r>
            <a:endParaRPr lang="en-US" sz="1500" dirty="0">
              <a:latin typeface="Crimson Pro Semi Bold" panose="020B0604020202020204" charset="-94"/>
            </a:endParaRPr>
          </a:p>
        </p:txBody>
      </p:sp>
      <p:sp>
        <p:nvSpPr>
          <p:cNvPr id="48" name="Text 45">
            <a:extLst>
              <a:ext uri="{FF2B5EF4-FFF2-40B4-BE49-F238E27FC236}">
                <a16:creationId xmlns:a16="http://schemas.microsoft.com/office/drawing/2014/main" id="{7C65CB24-6B83-252A-6D32-7097C5B7FA2B}"/>
              </a:ext>
            </a:extLst>
          </p:cNvPr>
          <p:cNvSpPr/>
          <p:nvPr/>
        </p:nvSpPr>
        <p:spPr>
          <a:xfrm>
            <a:off x="3386495" y="6452473"/>
            <a:ext cx="2371130" cy="244912"/>
          </a:xfrm>
          <a:prstGeom prst="rect">
            <a:avLst/>
          </a:prstGeom>
          <a:noFill/>
          <a:ln/>
        </p:spPr>
        <p:txBody>
          <a:bodyPr wrap="none" lIns="0" tIns="0" rIns="0" bIns="0" rtlCol="0" anchor="t"/>
          <a:lstStyle/>
          <a:p>
            <a:pPr marL="0" indent="0" algn="ctr">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0</a:t>
            </a:r>
            <a:endParaRPr lang="en-US" sz="1500" dirty="0">
              <a:latin typeface="Crimson Pro Semi Bold" panose="020B0604020202020204" charset="-94"/>
            </a:endParaRPr>
          </a:p>
        </p:txBody>
      </p:sp>
      <p:sp>
        <p:nvSpPr>
          <p:cNvPr id="49" name="Text 46">
            <a:extLst>
              <a:ext uri="{FF2B5EF4-FFF2-40B4-BE49-F238E27FC236}">
                <a16:creationId xmlns:a16="http://schemas.microsoft.com/office/drawing/2014/main" id="{E0B0FE02-CEF5-F46F-376E-EC81F491E3B8}"/>
              </a:ext>
            </a:extLst>
          </p:cNvPr>
          <p:cNvSpPr/>
          <p:nvPr/>
        </p:nvSpPr>
        <p:spPr>
          <a:xfrm>
            <a:off x="6071473" y="6452473"/>
            <a:ext cx="2374940" cy="244912"/>
          </a:xfrm>
          <a:prstGeom prst="rect">
            <a:avLst/>
          </a:prstGeom>
          <a:noFill/>
          <a:ln/>
        </p:spPr>
        <p:txBody>
          <a:bodyPr wrap="none" lIns="0" tIns="0" rIns="0" bIns="0" rtlCol="0" anchor="t"/>
          <a:lstStyle/>
          <a:p>
            <a:pPr marL="0" indent="0" algn="ctr">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0</a:t>
            </a:r>
            <a:endParaRPr lang="en-US" sz="1500" dirty="0">
              <a:latin typeface="Crimson Pro Semi Bold" panose="020B0604020202020204" charset="-94"/>
            </a:endParaRPr>
          </a:p>
        </p:txBody>
      </p:sp>
      <p:sp>
        <p:nvSpPr>
          <p:cNvPr id="50" name="Shape 47">
            <a:extLst>
              <a:ext uri="{FF2B5EF4-FFF2-40B4-BE49-F238E27FC236}">
                <a16:creationId xmlns:a16="http://schemas.microsoft.com/office/drawing/2014/main" id="{8276FD1A-4E05-6BBE-31BF-75CA54627A50}"/>
              </a:ext>
            </a:extLst>
          </p:cNvPr>
          <p:cNvSpPr/>
          <p:nvPr/>
        </p:nvSpPr>
        <p:spPr>
          <a:xfrm>
            <a:off x="543639" y="6796802"/>
            <a:ext cx="8055888" cy="443746"/>
          </a:xfrm>
          <a:prstGeom prst="rect">
            <a:avLst/>
          </a:prstGeom>
          <a:solidFill>
            <a:srgbClr val="000000">
              <a:alpha val="4000"/>
            </a:srgbClr>
          </a:solidFill>
          <a:ln/>
        </p:spPr>
        <p:txBody>
          <a:bodyPr/>
          <a:lstStyle/>
          <a:p>
            <a:endParaRPr lang="tr-TR" sz="1500">
              <a:latin typeface="Crimson Pro Semi Bold" panose="020B0604020202020204" charset="-94"/>
            </a:endParaRPr>
          </a:p>
        </p:txBody>
      </p:sp>
      <p:sp>
        <p:nvSpPr>
          <p:cNvPr id="51" name="Text 48">
            <a:extLst>
              <a:ext uri="{FF2B5EF4-FFF2-40B4-BE49-F238E27FC236}">
                <a16:creationId xmlns:a16="http://schemas.microsoft.com/office/drawing/2014/main" id="{7F08C221-F64B-F8EC-7EA5-268B012E2DCF}"/>
              </a:ext>
            </a:extLst>
          </p:cNvPr>
          <p:cNvSpPr/>
          <p:nvPr/>
        </p:nvSpPr>
        <p:spPr>
          <a:xfrm>
            <a:off x="697706" y="6896219"/>
            <a:ext cx="2374940" cy="244912"/>
          </a:xfrm>
          <a:prstGeom prst="rect">
            <a:avLst/>
          </a:prstGeom>
          <a:noFill/>
          <a:ln/>
        </p:spPr>
        <p:txBody>
          <a:bodyPr wrap="none" lIns="0" tIns="0" rIns="0" bIns="0" rtlCol="0" anchor="t"/>
          <a:lstStyle/>
          <a:p>
            <a:pPr marL="0" indent="0">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Alkol</a:t>
            </a:r>
            <a:endParaRPr lang="en-US" sz="1500" dirty="0">
              <a:latin typeface="Crimson Pro Semi Bold" panose="020B0604020202020204" charset="-94"/>
            </a:endParaRPr>
          </a:p>
        </p:txBody>
      </p:sp>
      <p:sp>
        <p:nvSpPr>
          <p:cNvPr id="52" name="Text 49">
            <a:extLst>
              <a:ext uri="{FF2B5EF4-FFF2-40B4-BE49-F238E27FC236}">
                <a16:creationId xmlns:a16="http://schemas.microsoft.com/office/drawing/2014/main" id="{54DC0B1F-D736-5984-9CBC-03BA946BA587}"/>
              </a:ext>
            </a:extLst>
          </p:cNvPr>
          <p:cNvSpPr/>
          <p:nvPr/>
        </p:nvSpPr>
        <p:spPr>
          <a:xfrm>
            <a:off x="3386495" y="6896219"/>
            <a:ext cx="2371130" cy="244912"/>
          </a:xfrm>
          <a:prstGeom prst="rect">
            <a:avLst/>
          </a:prstGeom>
          <a:noFill/>
          <a:ln/>
        </p:spPr>
        <p:txBody>
          <a:bodyPr wrap="none" lIns="0" tIns="0" rIns="0" bIns="0" rtlCol="0" anchor="t"/>
          <a:lstStyle/>
          <a:p>
            <a:pPr marL="0" indent="0" algn="ctr">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0</a:t>
            </a:r>
            <a:endParaRPr lang="en-US" sz="1500" dirty="0">
              <a:latin typeface="Crimson Pro Semi Bold" panose="020B0604020202020204" charset="-94"/>
            </a:endParaRPr>
          </a:p>
        </p:txBody>
      </p:sp>
      <p:sp>
        <p:nvSpPr>
          <p:cNvPr id="53" name="Text 50">
            <a:extLst>
              <a:ext uri="{FF2B5EF4-FFF2-40B4-BE49-F238E27FC236}">
                <a16:creationId xmlns:a16="http://schemas.microsoft.com/office/drawing/2014/main" id="{F60F7E16-5517-B492-3B91-D7D6537ED368}"/>
              </a:ext>
            </a:extLst>
          </p:cNvPr>
          <p:cNvSpPr/>
          <p:nvPr/>
        </p:nvSpPr>
        <p:spPr>
          <a:xfrm>
            <a:off x="6071473" y="6896219"/>
            <a:ext cx="2374940" cy="244912"/>
          </a:xfrm>
          <a:prstGeom prst="rect">
            <a:avLst/>
          </a:prstGeom>
          <a:noFill/>
          <a:ln/>
        </p:spPr>
        <p:txBody>
          <a:bodyPr wrap="none" lIns="0" tIns="0" rIns="0" bIns="0" rtlCol="0" anchor="t"/>
          <a:lstStyle/>
          <a:p>
            <a:pPr marL="0" indent="0" algn="ctr">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0</a:t>
            </a:r>
            <a:endParaRPr lang="en-US" sz="1500" dirty="0">
              <a:latin typeface="Crimson Pro Semi Bold" panose="020B0604020202020204" charset="-94"/>
            </a:endParaRPr>
          </a:p>
        </p:txBody>
      </p:sp>
      <p:sp>
        <p:nvSpPr>
          <p:cNvPr id="54" name="Shape 51">
            <a:extLst>
              <a:ext uri="{FF2B5EF4-FFF2-40B4-BE49-F238E27FC236}">
                <a16:creationId xmlns:a16="http://schemas.microsoft.com/office/drawing/2014/main" id="{BE3641E5-BF3D-399A-0330-5E805E6E7543}"/>
              </a:ext>
            </a:extLst>
          </p:cNvPr>
          <p:cNvSpPr/>
          <p:nvPr/>
        </p:nvSpPr>
        <p:spPr>
          <a:xfrm>
            <a:off x="543639" y="7240548"/>
            <a:ext cx="8055888" cy="443746"/>
          </a:xfrm>
          <a:prstGeom prst="rect">
            <a:avLst/>
          </a:prstGeom>
          <a:solidFill>
            <a:srgbClr val="FFFFFF">
              <a:alpha val="4000"/>
            </a:srgbClr>
          </a:solidFill>
          <a:ln/>
        </p:spPr>
        <p:txBody>
          <a:bodyPr/>
          <a:lstStyle/>
          <a:p>
            <a:endParaRPr lang="tr-TR" sz="1500">
              <a:latin typeface="Crimson Pro Semi Bold" panose="020B0604020202020204" charset="-94"/>
            </a:endParaRPr>
          </a:p>
        </p:txBody>
      </p:sp>
      <p:sp>
        <p:nvSpPr>
          <p:cNvPr id="55" name="Text 52">
            <a:extLst>
              <a:ext uri="{FF2B5EF4-FFF2-40B4-BE49-F238E27FC236}">
                <a16:creationId xmlns:a16="http://schemas.microsoft.com/office/drawing/2014/main" id="{3AC2BAA0-B077-84F9-0B9D-A7E7C2578BAE}"/>
              </a:ext>
            </a:extLst>
          </p:cNvPr>
          <p:cNvSpPr/>
          <p:nvPr/>
        </p:nvSpPr>
        <p:spPr>
          <a:xfrm>
            <a:off x="697706" y="7339965"/>
            <a:ext cx="2374940" cy="244912"/>
          </a:xfrm>
          <a:prstGeom prst="rect">
            <a:avLst/>
          </a:prstGeom>
          <a:noFill/>
          <a:ln/>
        </p:spPr>
        <p:txBody>
          <a:bodyPr wrap="none" lIns="0" tIns="0" rIns="0" bIns="0" rtlCol="0" anchor="t"/>
          <a:lstStyle/>
          <a:p>
            <a:pPr marL="0" indent="0">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Kalite</a:t>
            </a:r>
            <a:endParaRPr lang="en-US" sz="1500" dirty="0">
              <a:latin typeface="Crimson Pro Semi Bold" panose="020B0604020202020204" charset="-94"/>
            </a:endParaRPr>
          </a:p>
        </p:txBody>
      </p:sp>
      <p:sp>
        <p:nvSpPr>
          <p:cNvPr id="56" name="Text 53">
            <a:extLst>
              <a:ext uri="{FF2B5EF4-FFF2-40B4-BE49-F238E27FC236}">
                <a16:creationId xmlns:a16="http://schemas.microsoft.com/office/drawing/2014/main" id="{E1E868DA-1444-A7C9-A99E-07BE4411FE00}"/>
              </a:ext>
            </a:extLst>
          </p:cNvPr>
          <p:cNvSpPr/>
          <p:nvPr/>
        </p:nvSpPr>
        <p:spPr>
          <a:xfrm>
            <a:off x="3386495" y="7339965"/>
            <a:ext cx="2371130" cy="244912"/>
          </a:xfrm>
          <a:prstGeom prst="rect">
            <a:avLst/>
          </a:prstGeom>
          <a:noFill/>
          <a:ln/>
        </p:spPr>
        <p:txBody>
          <a:bodyPr wrap="none" lIns="0" tIns="0" rIns="0" bIns="0" rtlCol="0" anchor="t"/>
          <a:lstStyle/>
          <a:p>
            <a:pPr marL="0" indent="0" algn="ctr">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0</a:t>
            </a:r>
            <a:endParaRPr lang="en-US" sz="1500" dirty="0">
              <a:latin typeface="Crimson Pro Semi Bold" panose="020B0604020202020204" charset="-94"/>
            </a:endParaRPr>
          </a:p>
        </p:txBody>
      </p:sp>
      <p:sp>
        <p:nvSpPr>
          <p:cNvPr id="57" name="Text 54">
            <a:extLst>
              <a:ext uri="{FF2B5EF4-FFF2-40B4-BE49-F238E27FC236}">
                <a16:creationId xmlns:a16="http://schemas.microsoft.com/office/drawing/2014/main" id="{EB31A33E-47CE-7782-E5E3-E55BFE207AD9}"/>
              </a:ext>
            </a:extLst>
          </p:cNvPr>
          <p:cNvSpPr/>
          <p:nvPr/>
        </p:nvSpPr>
        <p:spPr>
          <a:xfrm>
            <a:off x="6071473" y="7339965"/>
            <a:ext cx="2374940" cy="244912"/>
          </a:xfrm>
          <a:prstGeom prst="rect">
            <a:avLst/>
          </a:prstGeom>
          <a:noFill/>
          <a:ln/>
        </p:spPr>
        <p:txBody>
          <a:bodyPr wrap="none" lIns="0" tIns="0" rIns="0" bIns="0" rtlCol="0" anchor="t"/>
          <a:lstStyle/>
          <a:p>
            <a:pPr marL="0" indent="0" algn="ctr">
              <a:lnSpc>
                <a:spcPts val="1900"/>
              </a:lnSpc>
              <a:buNone/>
            </a:pPr>
            <a:r>
              <a:rPr lang="en-US" sz="1500" dirty="0">
                <a:solidFill>
                  <a:srgbClr val="404155"/>
                </a:solidFill>
                <a:latin typeface="Crimson Pro Semi Bold" panose="020B0604020202020204" charset="-94"/>
                <a:ea typeface="Nobile" pitchFamily="34" charset="-122"/>
                <a:cs typeface="Nobile" pitchFamily="34" charset="-120"/>
              </a:rPr>
              <a:t>0</a:t>
            </a:r>
            <a:endParaRPr lang="en-US" sz="1500" dirty="0">
              <a:latin typeface="Crimson Pro Semi Bold" panose="020B0604020202020204" charset="-94"/>
            </a:endParaRPr>
          </a:p>
        </p:txBody>
      </p:sp>
    </p:spTree>
    <p:extLst>
      <p:ext uri="{BB962C8B-B14F-4D97-AF65-F5344CB8AC3E}">
        <p14:creationId xmlns:p14="http://schemas.microsoft.com/office/powerpoint/2010/main" val="2990509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632823"/>
          </a:xfrm>
          <a:prstGeom prst="rect">
            <a:avLst/>
          </a:prstGeom>
        </p:spPr>
      </p:pic>
      <p:sp>
        <p:nvSpPr>
          <p:cNvPr id="3" name="Text 0"/>
          <p:cNvSpPr/>
          <p:nvPr/>
        </p:nvSpPr>
        <p:spPr>
          <a:xfrm>
            <a:off x="572095" y="1992035"/>
            <a:ext cx="3265646" cy="408146"/>
          </a:xfrm>
          <a:prstGeom prst="rect">
            <a:avLst/>
          </a:prstGeom>
          <a:noFill/>
          <a:ln/>
        </p:spPr>
        <p:txBody>
          <a:bodyPr wrap="none" lIns="0" tIns="0" rIns="0" bIns="0" rtlCol="0" anchor="t"/>
          <a:lstStyle/>
          <a:p>
            <a:pPr marL="0" indent="0">
              <a:lnSpc>
                <a:spcPts val="3200"/>
              </a:lnSpc>
              <a:buNone/>
            </a:pPr>
            <a:r>
              <a:rPr lang="en-US" sz="1500" dirty="0">
                <a:solidFill>
                  <a:srgbClr val="152D47"/>
                </a:solidFill>
                <a:latin typeface="Crimson Pro Semi Bold" panose="020B0604020202020204" charset="-94"/>
                <a:ea typeface="Crimson Pro Semi Bold" pitchFamily="34" charset="-122"/>
                <a:cs typeface="Crimson Pro Semi Bold" pitchFamily="34" charset="-120"/>
              </a:rPr>
              <a:t>Öznitelik Yapısı</a:t>
            </a:r>
            <a:endParaRPr lang="en-US" sz="1500" dirty="0">
              <a:latin typeface="Crimson Pro Semi Bold" panose="020B0604020202020204" charset="-94"/>
            </a:endParaRPr>
          </a:p>
        </p:txBody>
      </p:sp>
      <p:sp>
        <p:nvSpPr>
          <p:cNvPr id="4" name="Shape 1"/>
          <p:cNvSpPr/>
          <p:nvPr/>
        </p:nvSpPr>
        <p:spPr>
          <a:xfrm>
            <a:off x="572095" y="2596039"/>
            <a:ext cx="13486209" cy="4966692"/>
          </a:xfrm>
          <a:prstGeom prst="roundRect">
            <a:avLst>
              <a:gd name="adj" fmla="val 395"/>
            </a:avLst>
          </a:prstGeom>
          <a:noFill/>
          <a:ln w="7620">
            <a:solidFill>
              <a:srgbClr val="000000">
                <a:alpha val="8000"/>
              </a:srgbClr>
            </a:solidFill>
            <a:prstDash val="solid"/>
          </a:ln>
        </p:spPr>
        <p:txBody>
          <a:bodyPr/>
          <a:lstStyle/>
          <a:p>
            <a:endParaRPr lang="tr-TR">
              <a:latin typeface="Crimson Pro Semi Bold" panose="020B0604020202020204" charset="-94"/>
            </a:endParaRPr>
          </a:p>
        </p:txBody>
      </p:sp>
      <p:sp>
        <p:nvSpPr>
          <p:cNvPr id="5" name="Shape 2"/>
          <p:cNvSpPr/>
          <p:nvPr/>
        </p:nvSpPr>
        <p:spPr>
          <a:xfrm>
            <a:off x="579715" y="2603659"/>
            <a:ext cx="13470969" cy="380881"/>
          </a:xfrm>
          <a:prstGeom prst="rect">
            <a:avLst/>
          </a:prstGeom>
          <a:solidFill>
            <a:srgbClr val="FFFFFF">
              <a:alpha val="4000"/>
            </a:srgbClr>
          </a:solidFill>
          <a:ln/>
        </p:spPr>
        <p:txBody>
          <a:bodyPr/>
          <a:lstStyle/>
          <a:p>
            <a:endParaRPr lang="tr-TR">
              <a:latin typeface="Crimson Pro Semi Bold" panose="020B0604020202020204" charset="-94"/>
            </a:endParaRPr>
          </a:p>
        </p:txBody>
      </p:sp>
      <p:sp>
        <p:nvSpPr>
          <p:cNvPr id="6" name="Text 3"/>
          <p:cNvSpPr/>
          <p:nvPr/>
        </p:nvSpPr>
        <p:spPr>
          <a:xfrm>
            <a:off x="710327" y="2689622"/>
            <a:ext cx="6470452" cy="208955"/>
          </a:xfrm>
          <a:prstGeom prst="rect">
            <a:avLst/>
          </a:prstGeom>
          <a:noFill/>
          <a:ln/>
        </p:spPr>
        <p:txBody>
          <a:bodyPr wrap="none" lIns="0" tIns="0" rIns="0" bIns="0" rtlCol="0" anchor="t"/>
          <a:lstStyle/>
          <a:p>
            <a:pPr marL="0" indent="0">
              <a:lnSpc>
                <a:spcPts val="1600"/>
              </a:lnSpc>
              <a:buNone/>
            </a:pPr>
            <a:r>
              <a:rPr lang="en-US" sz="1500" dirty="0">
                <a:solidFill>
                  <a:srgbClr val="4C4C4D"/>
                </a:solidFill>
                <a:latin typeface="Crimson Pro Semi Bold" panose="020B0604020202020204" charset="-94"/>
                <a:ea typeface="Heebo" pitchFamily="34" charset="-122"/>
                <a:cs typeface="Heebo" pitchFamily="34" charset="-120"/>
              </a:rPr>
              <a:t>Öznitelikler</a:t>
            </a:r>
            <a:endParaRPr lang="en-US" sz="1500" dirty="0">
              <a:latin typeface="Crimson Pro Semi Bold" panose="020B0604020202020204" charset="-94"/>
            </a:endParaRPr>
          </a:p>
        </p:txBody>
      </p:sp>
      <p:sp>
        <p:nvSpPr>
          <p:cNvPr id="7" name="Text 4"/>
          <p:cNvSpPr/>
          <p:nvPr/>
        </p:nvSpPr>
        <p:spPr>
          <a:xfrm>
            <a:off x="7449622" y="2689622"/>
            <a:ext cx="6470452" cy="208955"/>
          </a:xfrm>
          <a:prstGeom prst="rect">
            <a:avLst/>
          </a:prstGeom>
          <a:noFill/>
          <a:ln/>
        </p:spPr>
        <p:txBody>
          <a:bodyPr wrap="none" lIns="0" tIns="0" rIns="0" bIns="0" rtlCol="0" anchor="t"/>
          <a:lstStyle/>
          <a:p>
            <a:pPr marL="0" indent="0">
              <a:lnSpc>
                <a:spcPts val="1600"/>
              </a:lnSpc>
              <a:buNone/>
            </a:pPr>
            <a:r>
              <a:rPr lang="en-US" sz="1500" dirty="0">
                <a:solidFill>
                  <a:srgbClr val="4C4C4D"/>
                </a:solidFill>
                <a:latin typeface="Crimson Pro Semi Bold" panose="020B0604020202020204" charset="-94"/>
                <a:ea typeface="Heebo" pitchFamily="34" charset="-122"/>
                <a:cs typeface="Heebo" pitchFamily="34" charset="-120"/>
              </a:rPr>
              <a:t>Yapı</a:t>
            </a:r>
            <a:endParaRPr lang="en-US" sz="1500" dirty="0">
              <a:latin typeface="Crimson Pro Semi Bold" panose="020B0604020202020204" charset="-94"/>
            </a:endParaRPr>
          </a:p>
        </p:txBody>
      </p:sp>
      <p:sp>
        <p:nvSpPr>
          <p:cNvPr id="8" name="Shape 5"/>
          <p:cNvSpPr/>
          <p:nvPr/>
        </p:nvSpPr>
        <p:spPr>
          <a:xfrm>
            <a:off x="579715" y="2984540"/>
            <a:ext cx="13470969" cy="380881"/>
          </a:xfrm>
          <a:prstGeom prst="rect">
            <a:avLst/>
          </a:prstGeom>
          <a:solidFill>
            <a:srgbClr val="000000">
              <a:alpha val="4000"/>
            </a:srgbClr>
          </a:solidFill>
          <a:ln/>
        </p:spPr>
        <p:txBody>
          <a:bodyPr/>
          <a:lstStyle/>
          <a:p>
            <a:endParaRPr lang="tr-TR">
              <a:latin typeface="Crimson Pro Semi Bold" panose="020B0604020202020204" charset="-94"/>
            </a:endParaRPr>
          </a:p>
        </p:txBody>
      </p:sp>
      <p:sp>
        <p:nvSpPr>
          <p:cNvPr id="9" name="Text 6"/>
          <p:cNvSpPr/>
          <p:nvPr/>
        </p:nvSpPr>
        <p:spPr>
          <a:xfrm>
            <a:off x="710327" y="3070503"/>
            <a:ext cx="6470452" cy="208955"/>
          </a:xfrm>
          <a:prstGeom prst="rect">
            <a:avLst/>
          </a:prstGeom>
          <a:noFill/>
          <a:ln/>
        </p:spPr>
        <p:txBody>
          <a:bodyPr wrap="none" lIns="0" tIns="0" rIns="0" bIns="0" rtlCol="0" anchor="t"/>
          <a:lstStyle/>
          <a:p>
            <a:pPr marL="0" indent="0">
              <a:lnSpc>
                <a:spcPts val="1600"/>
              </a:lnSpc>
              <a:buNone/>
            </a:pPr>
            <a:r>
              <a:rPr lang="en-US" sz="1500" dirty="0">
                <a:solidFill>
                  <a:srgbClr val="4C4C4D"/>
                </a:solidFill>
                <a:latin typeface="Crimson Pro Semi Bold" panose="020B0604020202020204" charset="-94"/>
                <a:ea typeface="Heebo" pitchFamily="34" charset="-122"/>
                <a:cs typeface="Heebo" pitchFamily="34" charset="-120"/>
              </a:rPr>
              <a:t>Sabit Asidite (fixed acidity)</a:t>
            </a:r>
            <a:endParaRPr lang="en-US" sz="1500" dirty="0">
              <a:latin typeface="Crimson Pro Semi Bold" panose="020B0604020202020204" charset="-94"/>
            </a:endParaRPr>
          </a:p>
        </p:txBody>
      </p:sp>
      <p:sp>
        <p:nvSpPr>
          <p:cNvPr id="10" name="Text 7"/>
          <p:cNvSpPr/>
          <p:nvPr/>
        </p:nvSpPr>
        <p:spPr>
          <a:xfrm>
            <a:off x="7449622" y="3070503"/>
            <a:ext cx="6470452" cy="208955"/>
          </a:xfrm>
          <a:prstGeom prst="rect">
            <a:avLst/>
          </a:prstGeom>
          <a:noFill/>
          <a:ln/>
        </p:spPr>
        <p:txBody>
          <a:bodyPr wrap="none" lIns="0" tIns="0" rIns="0" bIns="0" rtlCol="0" anchor="t"/>
          <a:lstStyle/>
          <a:p>
            <a:pPr marL="0" indent="0">
              <a:lnSpc>
                <a:spcPts val="1600"/>
              </a:lnSpc>
              <a:buNone/>
            </a:pPr>
            <a:r>
              <a:rPr lang="en-US" sz="1500" dirty="0">
                <a:solidFill>
                  <a:srgbClr val="4C4C4D"/>
                </a:solidFill>
                <a:latin typeface="Crimson Pro Semi Bold" panose="020B0604020202020204" charset="-94"/>
                <a:ea typeface="Heebo" pitchFamily="34" charset="-122"/>
                <a:cs typeface="Heebo" pitchFamily="34" charset="-120"/>
              </a:rPr>
              <a:t>Sayısal (float)</a:t>
            </a:r>
            <a:endParaRPr lang="en-US" sz="1500" dirty="0">
              <a:latin typeface="Crimson Pro Semi Bold" panose="020B0604020202020204" charset="-94"/>
            </a:endParaRPr>
          </a:p>
        </p:txBody>
      </p:sp>
      <p:sp>
        <p:nvSpPr>
          <p:cNvPr id="11" name="Shape 8"/>
          <p:cNvSpPr/>
          <p:nvPr/>
        </p:nvSpPr>
        <p:spPr>
          <a:xfrm>
            <a:off x="579715" y="3365421"/>
            <a:ext cx="13470969" cy="380881"/>
          </a:xfrm>
          <a:prstGeom prst="rect">
            <a:avLst/>
          </a:prstGeom>
          <a:solidFill>
            <a:srgbClr val="FFFFFF">
              <a:alpha val="4000"/>
            </a:srgbClr>
          </a:solidFill>
          <a:ln/>
        </p:spPr>
        <p:txBody>
          <a:bodyPr/>
          <a:lstStyle/>
          <a:p>
            <a:endParaRPr lang="tr-TR">
              <a:latin typeface="Crimson Pro Semi Bold" panose="020B0604020202020204" charset="-94"/>
            </a:endParaRPr>
          </a:p>
        </p:txBody>
      </p:sp>
      <p:sp>
        <p:nvSpPr>
          <p:cNvPr id="12" name="Text 9"/>
          <p:cNvSpPr/>
          <p:nvPr/>
        </p:nvSpPr>
        <p:spPr>
          <a:xfrm>
            <a:off x="710327" y="3451384"/>
            <a:ext cx="6470452" cy="208955"/>
          </a:xfrm>
          <a:prstGeom prst="rect">
            <a:avLst/>
          </a:prstGeom>
          <a:noFill/>
          <a:ln/>
        </p:spPr>
        <p:txBody>
          <a:bodyPr wrap="none" lIns="0" tIns="0" rIns="0" bIns="0" rtlCol="0" anchor="t"/>
          <a:lstStyle/>
          <a:p>
            <a:pPr marL="0" indent="0">
              <a:lnSpc>
                <a:spcPts val="1600"/>
              </a:lnSpc>
              <a:buNone/>
            </a:pPr>
            <a:r>
              <a:rPr lang="en-US" sz="1500" dirty="0">
                <a:solidFill>
                  <a:srgbClr val="4C4C4D"/>
                </a:solidFill>
                <a:latin typeface="Crimson Pro Semi Bold" panose="020B0604020202020204" charset="-94"/>
                <a:ea typeface="Heebo" pitchFamily="34" charset="-122"/>
                <a:cs typeface="Heebo" pitchFamily="34" charset="-120"/>
              </a:rPr>
              <a:t>Uçucu Asidite (volatile acidity)</a:t>
            </a:r>
            <a:endParaRPr lang="en-US" sz="1500" dirty="0">
              <a:latin typeface="Crimson Pro Semi Bold" panose="020B0604020202020204" charset="-94"/>
            </a:endParaRPr>
          </a:p>
        </p:txBody>
      </p:sp>
      <p:sp>
        <p:nvSpPr>
          <p:cNvPr id="13" name="Text 10"/>
          <p:cNvSpPr/>
          <p:nvPr/>
        </p:nvSpPr>
        <p:spPr>
          <a:xfrm>
            <a:off x="7449622" y="3451384"/>
            <a:ext cx="6470452" cy="208955"/>
          </a:xfrm>
          <a:prstGeom prst="rect">
            <a:avLst/>
          </a:prstGeom>
          <a:noFill/>
          <a:ln/>
        </p:spPr>
        <p:txBody>
          <a:bodyPr wrap="none" lIns="0" tIns="0" rIns="0" bIns="0" rtlCol="0" anchor="t"/>
          <a:lstStyle/>
          <a:p>
            <a:pPr marL="0" indent="0">
              <a:lnSpc>
                <a:spcPts val="1600"/>
              </a:lnSpc>
              <a:buNone/>
            </a:pPr>
            <a:r>
              <a:rPr lang="en-US" sz="1500" dirty="0">
                <a:solidFill>
                  <a:srgbClr val="4C4C4D"/>
                </a:solidFill>
                <a:latin typeface="Crimson Pro Semi Bold" panose="020B0604020202020204" charset="-94"/>
                <a:ea typeface="Heebo" pitchFamily="34" charset="-122"/>
                <a:cs typeface="Heebo" pitchFamily="34" charset="-120"/>
              </a:rPr>
              <a:t>Sayısal (float)</a:t>
            </a:r>
            <a:endParaRPr lang="en-US" sz="1500" dirty="0">
              <a:latin typeface="Crimson Pro Semi Bold" panose="020B0604020202020204" charset="-94"/>
            </a:endParaRPr>
          </a:p>
        </p:txBody>
      </p:sp>
      <p:sp>
        <p:nvSpPr>
          <p:cNvPr id="14" name="Shape 11"/>
          <p:cNvSpPr/>
          <p:nvPr/>
        </p:nvSpPr>
        <p:spPr>
          <a:xfrm>
            <a:off x="579715" y="3746302"/>
            <a:ext cx="13470969" cy="380881"/>
          </a:xfrm>
          <a:prstGeom prst="rect">
            <a:avLst/>
          </a:prstGeom>
          <a:solidFill>
            <a:srgbClr val="000000">
              <a:alpha val="4000"/>
            </a:srgbClr>
          </a:solidFill>
          <a:ln/>
        </p:spPr>
        <p:txBody>
          <a:bodyPr/>
          <a:lstStyle/>
          <a:p>
            <a:endParaRPr lang="tr-TR">
              <a:latin typeface="Crimson Pro Semi Bold" panose="020B0604020202020204" charset="-94"/>
            </a:endParaRPr>
          </a:p>
        </p:txBody>
      </p:sp>
      <p:sp>
        <p:nvSpPr>
          <p:cNvPr id="15" name="Text 12"/>
          <p:cNvSpPr/>
          <p:nvPr/>
        </p:nvSpPr>
        <p:spPr>
          <a:xfrm>
            <a:off x="710327" y="3832265"/>
            <a:ext cx="6470452" cy="208955"/>
          </a:xfrm>
          <a:prstGeom prst="rect">
            <a:avLst/>
          </a:prstGeom>
          <a:noFill/>
          <a:ln/>
        </p:spPr>
        <p:txBody>
          <a:bodyPr wrap="none" lIns="0" tIns="0" rIns="0" bIns="0" rtlCol="0" anchor="t"/>
          <a:lstStyle/>
          <a:p>
            <a:pPr marL="0" indent="0">
              <a:lnSpc>
                <a:spcPts val="1600"/>
              </a:lnSpc>
              <a:buNone/>
            </a:pPr>
            <a:r>
              <a:rPr lang="en-US" sz="1500" dirty="0">
                <a:solidFill>
                  <a:srgbClr val="4C4C4D"/>
                </a:solidFill>
                <a:latin typeface="Crimson Pro Semi Bold" panose="020B0604020202020204" charset="-94"/>
                <a:ea typeface="Heebo" pitchFamily="34" charset="-122"/>
                <a:cs typeface="Heebo" pitchFamily="34" charset="-120"/>
              </a:rPr>
              <a:t>Sitrik Asit (citric acid)</a:t>
            </a:r>
            <a:endParaRPr lang="en-US" sz="1500" dirty="0">
              <a:latin typeface="Crimson Pro Semi Bold" panose="020B0604020202020204" charset="-94"/>
            </a:endParaRPr>
          </a:p>
        </p:txBody>
      </p:sp>
      <p:sp>
        <p:nvSpPr>
          <p:cNvPr id="16" name="Text 13"/>
          <p:cNvSpPr/>
          <p:nvPr/>
        </p:nvSpPr>
        <p:spPr>
          <a:xfrm>
            <a:off x="7449622" y="3832265"/>
            <a:ext cx="6470452" cy="208955"/>
          </a:xfrm>
          <a:prstGeom prst="rect">
            <a:avLst/>
          </a:prstGeom>
          <a:noFill/>
          <a:ln/>
        </p:spPr>
        <p:txBody>
          <a:bodyPr wrap="none" lIns="0" tIns="0" rIns="0" bIns="0" rtlCol="0" anchor="t"/>
          <a:lstStyle/>
          <a:p>
            <a:pPr marL="0" indent="0">
              <a:lnSpc>
                <a:spcPts val="1600"/>
              </a:lnSpc>
              <a:buNone/>
            </a:pPr>
            <a:r>
              <a:rPr lang="en-US" sz="1500" dirty="0">
                <a:solidFill>
                  <a:srgbClr val="4C4C4D"/>
                </a:solidFill>
                <a:latin typeface="Crimson Pro Semi Bold" panose="020B0604020202020204" charset="-94"/>
                <a:ea typeface="Heebo" pitchFamily="34" charset="-122"/>
                <a:cs typeface="Heebo" pitchFamily="34" charset="-120"/>
              </a:rPr>
              <a:t>Sayısal (float)</a:t>
            </a:r>
            <a:endParaRPr lang="en-US" sz="1500" dirty="0">
              <a:latin typeface="Crimson Pro Semi Bold" panose="020B0604020202020204" charset="-94"/>
            </a:endParaRPr>
          </a:p>
        </p:txBody>
      </p:sp>
      <p:sp>
        <p:nvSpPr>
          <p:cNvPr id="17" name="Shape 14"/>
          <p:cNvSpPr/>
          <p:nvPr/>
        </p:nvSpPr>
        <p:spPr>
          <a:xfrm>
            <a:off x="579715" y="4127183"/>
            <a:ext cx="13470969" cy="380881"/>
          </a:xfrm>
          <a:prstGeom prst="rect">
            <a:avLst/>
          </a:prstGeom>
          <a:solidFill>
            <a:srgbClr val="FFFFFF">
              <a:alpha val="4000"/>
            </a:srgbClr>
          </a:solidFill>
          <a:ln/>
        </p:spPr>
        <p:txBody>
          <a:bodyPr/>
          <a:lstStyle/>
          <a:p>
            <a:endParaRPr lang="tr-TR">
              <a:latin typeface="Crimson Pro Semi Bold" panose="020B0604020202020204" charset="-94"/>
            </a:endParaRPr>
          </a:p>
        </p:txBody>
      </p:sp>
      <p:sp>
        <p:nvSpPr>
          <p:cNvPr id="18" name="Text 15"/>
          <p:cNvSpPr/>
          <p:nvPr/>
        </p:nvSpPr>
        <p:spPr>
          <a:xfrm>
            <a:off x="710327" y="4213146"/>
            <a:ext cx="6470452" cy="208955"/>
          </a:xfrm>
          <a:prstGeom prst="rect">
            <a:avLst/>
          </a:prstGeom>
          <a:noFill/>
          <a:ln/>
        </p:spPr>
        <p:txBody>
          <a:bodyPr wrap="none" lIns="0" tIns="0" rIns="0" bIns="0" rtlCol="0" anchor="t"/>
          <a:lstStyle/>
          <a:p>
            <a:pPr marL="0" indent="0">
              <a:lnSpc>
                <a:spcPts val="1600"/>
              </a:lnSpc>
              <a:buNone/>
            </a:pPr>
            <a:r>
              <a:rPr lang="en-US" sz="1500" dirty="0">
                <a:solidFill>
                  <a:srgbClr val="4C4C4D"/>
                </a:solidFill>
                <a:latin typeface="Crimson Pro Semi Bold" panose="020B0604020202020204" charset="-94"/>
                <a:ea typeface="Heebo" pitchFamily="34" charset="-122"/>
                <a:cs typeface="Heebo" pitchFamily="34" charset="-120"/>
              </a:rPr>
              <a:t>Artık Şeker (residual sugar)</a:t>
            </a:r>
            <a:endParaRPr lang="en-US" sz="1500" dirty="0">
              <a:latin typeface="Crimson Pro Semi Bold" panose="020B0604020202020204" charset="-94"/>
            </a:endParaRPr>
          </a:p>
        </p:txBody>
      </p:sp>
      <p:sp>
        <p:nvSpPr>
          <p:cNvPr id="19" name="Text 16"/>
          <p:cNvSpPr/>
          <p:nvPr/>
        </p:nvSpPr>
        <p:spPr>
          <a:xfrm>
            <a:off x="7449622" y="4213146"/>
            <a:ext cx="6470452" cy="208955"/>
          </a:xfrm>
          <a:prstGeom prst="rect">
            <a:avLst/>
          </a:prstGeom>
          <a:noFill/>
          <a:ln/>
        </p:spPr>
        <p:txBody>
          <a:bodyPr wrap="none" lIns="0" tIns="0" rIns="0" bIns="0" rtlCol="0" anchor="t"/>
          <a:lstStyle/>
          <a:p>
            <a:pPr marL="0" indent="0">
              <a:lnSpc>
                <a:spcPts val="1600"/>
              </a:lnSpc>
              <a:buNone/>
            </a:pPr>
            <a:r>
              <a:rPr lang="en-US" sz="1500" dirty="0">
                <a:solidFill>
                  <a:srgbClr val="4C4C4D"/>
                </a:solidFill>
                <a:latin typeface="Crimson Pro Semi Bold" panose="020B0604020202020204" charset="-94"/>
                <a:ea typeface="Heebo" pitchFamily="34" charset="-122"/>
                <a:cs typeface="Heebo" pitchFamily="34" charset="-120"/>
              </a:rPr>
              <a:t>Sayısal (float)</a:t>
            </a:r>
            <a:endParaRPr lang="en-US" sz="1500" dirty="0">
              <a:latin typeface="Crimson Pro Semi Bold" panose="020B0604020202020204" charset="-94"/>
            </a:endParaRPr>
          </a:p>
        </p:txBody>
      </p:sp>
      <p:sp>
        <p:nvSpPr>
          <p:cNvPr id="20" name="Shape 17"/>
          <p:cNvSpPr/>
          <p:nvPr/>
        </p:nvSpPr>
        <p:spPr>
          <a:xfrm>
            <a:off x="579715" y="4508063"/>
            <a:ext cx="13470969" cy="380881"/>
          </a:xfrm>
          <a:prstGeom prst="rect">
            <a:avLst/>
          </a:prstGeom>
          <a:solidFill>
            <a:srgbClr val="000000">
              <a:alpha val="4000"/>
            </a:srgbClr>
          </a:solidFill>
          <a:ln/>
        </p:spPr>
        <p:txBody>
          <a:bodyPr/>
          <a:lstStyle/>
          <a:p>
            <a:endParaRPr lang="tr-TR">
              <a:latin typeface="Crimson Pro Semi Bold" panose="020B0604020202020204" charset="-94"/>
            </a:endParaRPr>
          </a:p>
        </p:txBody>
      </p:sp>
      <p:sp>
        <p:nvSpPr>
          <p:cNvPr id="21" name="Text 18"/>
          <p:cNvSpPr/>
          <p:nvPr/>
        </p:nvSpPr>
        <p:spPr>
          <a:xfrm>
            <a:off x="710327" y="4594027"/>
            <a:ext cx="6470452" cy="208955"/>
          </a:xfrm>
          <a:prstGeom prst="rect">
            <a:avLst/>
          </a:prstGeom>
          <a:noFill/>
          <a:ln/>
        </p:spPr>
        <p:txBody>
          <a:bodyPr wrap="none" lIns="0" tIns="0" rIns="0" bIns="0" rtlCol="0" anchor="t"/>
          <a:lstStyle/>
          <a:p>
            <a:pPr marL="0" indent="0">
              <a:lnSpc>
                <a:spcPts val="1600"/>
              </a:lnSpc>
              <a:buNone/>
            </a:pPr>
            <a:r>
              <a:rPr lang="en-US" sz="1500" dirty="0">
                <a:solidFill>
                  <a:srgbClr val="4C4C4D"/>
                </a:solidFill>
                <a:latin typeface="Crimson Pro Semi Bold" panose="020B0604020202020204" charset="-94"/>
                <a:ea typeface="Heebo" pitchFamily="34" charset="-122"/>
                <a:cs typeface="Heebo" pitchFamily="34" charset="-120"/>
              </a:rPr>
              <a:t>Kloridler (chlorides)</a:t>
            </a:r>
            <a:endParaRPr lang="en-US" sz="1500" dirty="0">
              <a:latin typeface="Crimson Pro Semi Bold" panose="020B0604020202020204" charset="-94"/>
            </a:endParaRPr>
          </a:p>
        </p:txBody>
      </p:sp>
      <p:sp>
        <p:nvSpPr>
          <p:cNvPr id="22" name="Text 19"/>
          <p:cNvSpPr/>
          <p:nvPr/>
        </p:nvSpPr>
        <p:spPr>
          <a:xfrm>
            <a:off x="7449622" y="4594027"/>
            <a:ext cx="6470452" cy="208955"/>
          </a:xfrm>
          <a:prstGeom prst="rect">
            <a:avLst/>
          </a:prstGeom>
          <a:noFill/>
          <a:ln/>
        </p:spPr>
        <p:txBody>
          <a:bodyPr wrap="none" lIns="0" tIns="0" rIns="0" bIns="0" rtlCol="0" anchor="t"/>
          <a:lstStyle/>
          <a:p>
            <a:pPr marL="0" indent="0">
              <a:lnSpc>
                <a:spcPts val="1600"/>
              </a:lnSpc>
              <a:buNone/>
            </a:pPr>
            <a:r>
              <a:rPr lang="en-US" sz="1500" dirty="0">
                <a:solidFill>
                  <a:srgbClr val="4C4C4D"/>
                </a:solidFill>
                <a:latin typeface="Crimson Pro Semi Bold" panose="020B0604020202020204" charset="-94"/>
                <a:ea typeface="Heebo" pitchFamily="34" charset="-122"/>
                <a:cs typeface="Heebo" pitchFamily="34" charset="-120"/>
              </a:rPr>
              <a:t>Sayısal (float)</a:t>
            </a:r>
            <a:endParaRPr lang="en-US" sz="1500" dirty="0">
              <a:latin typeface="Crimson Pro Semi Bold" panose="020B0604020202020204" charset="-94"/>
            </a:endParaRPr>
          </a:p>
        </p:txBody>
      </p:sp>
      <p:sp>
        <p:nvSpPr>
          <p:cNvPr id="23" name="Shape 20"/>
          <p:cNvSpPr/>
          <p:nvPr/>
        </p:nvSpPr>
        <p:spPr>
          <a:xfrm>
            <a:off x="579715" y="4888944"/>
            <a:ext cx="13470969" cy="380881"/>
          </a:xfrm>
          <a:prstGeom prst="rect">
            <a:avLst/>
          </a:prstGeom>
          <a:solidFill>
            <a:srgbClr val="FFFFFF">
              <a:alpha val="4000"/>
            </a:srgbClr>
          </a:solidFill>
          <a:ln/>
        </p:spPr>
        <p:txBody>
          <a:bodyPr/>
          <a:lstStyle/>
          <a:p>
            <a:endParaRPr lang="tr-TR">
              <a:latin typeface="Crimson Pro Semi Bold" panose="020B0604020202020204" charset="-94"/>
            </a:endParaRPr>
          </a:p>
        </p:txBody>
      </p:sp>
      <p:sp>
        <p:nvSpPr>
          <p:cNvPr id="24" name="Text 21"/>
          <p:cNvSpPr/>
          <p:nvPr/>
        </p:nvSpPr>
        <p:spPr>
          <a:xfrm>
            <a:off x="710327" y="4974908"/>
            <a:ext cx="6470452" cy="208955"/>
          </a:xfrm>
          <a:prstGeom prst="rect">
            <a:avLst/>
          </a:prstGeom>
          <a:noFill/>
          <a:ln/>
        </p:spPr>
        <p:txBody>
          <a:bodyPr wrap="none" lIns="0" tIns="0" rIns="0" bIns="0" rtlCol="0" anchor="t"/>
          <a:lstStyle/>
          <a:p>
            <a:pPr marL="0" indent="0">
              <a:lnSpc>
                <a:spcPts val="1600"/>
              </a:lnSpc>
              <a:buNone/>
            </a:pPr>
            <a:r>
              <a:rPr lang="en-US" sz="1500" dirty="0">
                <a:solidFill>
                  <a:srgbClr val="4C4C4D"/>
                </a:solidFill>
                <a:latin typeface="Crimson Pro Semi Bold" panose="020B0604020202020204" charset="-94"/>
                <a:ea typeface="Heebo" pitchFamily="34" charset="-122"/>
                <a:cs typeface="Heebo" pitchFamily="34" charset="-120"/>
              </a:rPr>
              <a:t>Serbest Sülfür Dioksit (free sulfur dioxide)</a:t>
            </a:r>
            <a:endParaRPr lang="en-US" sz="1500" dirty="0">
              <a:latin typeface="Crimson Pro Semi Bold" panose="020B0604020202020204" charset="-94"/>
            </a:endParaRPr>
          </a:p>
        </p:txBody>
      </p:sp>
      <p:sp>
        <p:nvSpPr>
          <p:cNvPr id="25" name="Text 22"/>
          <p:cNvSpPr/>
          <p:nvPr/>
        </p:nvSpPr>
        <p:spPr>
          <a:xfrm>
            <a:off x="7449622" y="4974908"/>
            <a:ext cx="6470452" cy="208955"/>
          </a:xfrm>
          <a:prstGeom prst="rect">
            <a:avLst/>
          </a:prstGeom>
          <a:noFill/>
          <a:ln/>
        </p:spPr>
        <p:txBody>
          <a:bodyPr wrap="none" lIns="0" tIns="0" rIns="0" bIns="0" rtlCol="0" anchor="t"/>
          <a:lstStyle/>
          <a:p>
            <a:pPr marL="0" indent="0">
              <a:lnSpc>
                <a:spcPts val="1600"/>
              </a:lnSpc>
              <a:buNone/>
            </a:pPr>
            <a:r>
              <a:rPr lang="en-US" sz="1500" dirty="0">
                <a:solidFill>
                  <a:srgbClr val="4C4C4D"/>
                </a:solidFill>
                <a:latin typeface="Crimson Pro Semi Bold" panose="020B0604020202020204" charset="-94"/>
                <a:ea typeface="Heebo" pitchFamily="34" charset="-122"/>
                <a:cs typeface="Heebo" pitchFamily="34" charset="-120"/>
              </a:rPr>
              <a:t>Sayısal (float)</a:t>
            </a:r>
            <a:endParaRPr lang="en-US" sz="1500" dirty="0">
              <a:latin typeface="Crimson Pro Semi Bold" panose="020B0604020202020204" charset="-94"/>
            </a:endParaRPr>
          </a:p>
        </p:txBody>
      </p:sp>
      <p:sp>
        <p:nvSpPr>
          <p:cNvPr id="26" name="Shape 23"/>
          <p:cNvSpPr/>
          <p:nvPr/>
        </p:nvSpPr>
        <p:spPr>
          <a:xfrm>
            <a:off x="579715" y="5269825"/>
            <a:ext cx="13470969" cy="380881"/>
          </a:xfrm>
          <a:prstGeom prst="rect">
            <a:avLst/>
          </a:prstGeom>
          <a:solidFill>
            <a:srgbClr val="000000">
              <a:alpha val="4000"/>
            </a:srgbClr>
          </a:solidFill>
          <a:ln/>
        </p:spPr>
        <p:txBody>
          <a:bodyPr/>
          <a:lstStyle/>
          <a:p>
            <a:endParaRPr lang="tr-TR">
              <a:latin typeface="Crimson Pro Semi Bold" panose="020B0604020202020204" charset="-94"/>
            </a:endParaRPr>
          </a:p>
        </p:txBody>
      </p:sp>
      <p:sp>
        <p:nvSpPr>
          <p:cNvPr id="27" name="Text 24"/>
          <p:cNvSpPr/>
          <p:nvPr/>
        </p:nvSpPr>
        <p:spPr>
          <a:xfrm>
            <a:off x="710327" y="5355788"/>
            <a:ext cx="6470452" cy="208955"/>
          </a:xfrm>
          <a:prstGeom prst="rect">
            <a:avLst/>
          </a:prstGeom>
          <a:noFill/>
          <a:ln/>
        </p:spPr>
        <p:txBody>
          <a:bodyPr wrap="none" lIns="0" tIns="0" rIns="0" bIns="0" rtlCol="0" anchor="t"/>
          <a:lstStyle/>
          <a:p>
            <a:pPr marL="0" indent="0">
              <a:lnSpc>
                <a:spcPts val="1600"/>
              </a:lnSpc>
              <a:buNone/>
            </a:pPr>
            <a:r>
              <a:rPr lang="en-US" sz="1500" dirty="0">
                <a:solidFill>
                  <a:srgbClr val="4C4C4D"/>
                </a:solidFill>
                <a:latin typeface="Crimson Pro Semi Bold" panose="020B0604020202020204" charset="-94"/>
                <a:ea typeface="Heebo" pitchFamily="34" charset="-122"/>
                <a:cs typeface="Heebo" pitchFamily="34" charset="-120"/>
              </a:rPr>
              <a:t>Toplam Sülfür Dioksit (total sulfur dioxide)</a:t>
            </a:r>
            <a:endParaRPr lang="en-US" sz="1500" dirty="0">
              <a:latin typeface="Crimson Pro Semi Bold" panose="020B0604020202020204" charset="-94"/>
            </a:endParaRPr>
          </a:p>
        </p:txBody>
      </p:sp>
      <p:sp>
        <p:nvSpPr>
          <p:cNvPr id="28" name="Text 25"/>
          <p:cNvSpPr/>
          <p:nvPr/>
        </p:nvSpPr>
        <p:spPr>
          <a:xfrm>
            <a:off x="7449622" y="5355788"/>
            <a:ext cx="6470452" cy="208955"/>
          </a:xfrm>
          <a:prstGeom prst="rect">
            <a:avLst/>
          </a:prstGeom>
          <a:noFill/>
          <a:ln/>
        </p:spPr>
        <p:txBody>
          <a:bodyPr wrap="none" lIns="0" tIns="0" rIns="0" bIns="0" rtlCol="0" anchor="t"/>
          <a:lstStyle/>
          <a:p>
            <a:pPr marL="0" indent="0">
              <a:lnSpc>
                <a:spcPts val="1600"/>
              </a:lnSpc>
              <a:buNone/>
            </a:pPr>
            <a:r>
              <a:rPr lang="en-US" sz="1500" dirty="0">
                <a:solidFill>
                  <a:srgbClr val="4C4C4D"/>
                </a:solidFill>
                <a:latin typeface="Crimson Pro Semi Bold" panose="020B0604020202020204" charset="-94"/>
                <a:ea typeface="Heebo" pitchFamily="34" charset="-122"/>
                <a:cs typeface="Heebo" pitchFamily="34" charset="-120"/>
              </a:rPr>
              <a:t>Sayısal (float)</a:t>
            </a:r>
            <a:endParaRPr lang="en-US" sz="1500" dirty="0">
              <a:latin typeface="Crimson Pro Semi Bold" panose="020B0604020202020204" charset="-94"/>
            </a:endParaRPr>
          </a:p>
        </p:txBody>
      </p:sp>
      <p:sp>
        <p:nvSpPr>
          <p:cNvPr id="29" name="Shape 26"/>
          <p:cNvSpPr/>
          <p:nvPr/>
        </p:nvSpPr>
        <p:spPr>
          <a:xfrm>
            <a:off x="579715" y="5650706"/>
            <a:ext cx="13470969" cy="380881"/>
          </a:xfrm>
          <a:prstGeom prst="rect">
            <a:avLst/>
          </a:prstGeom>
          <a:solidFill>
            <a:srgbClr val="FFFFFF">
              <a:alpha val="4000"/>
            </a:srgbClr>
          </a:solidFill>
          <a:ln/>
        </p:spPr>
        <p:txBody>
          <a:bodyPr/>
          <a:lstStyle/>
          <a:p>
            <a:endParaRPr lang="tr-TR">
              <a:latin typeface="Crimson Pro Semi Bold" panose="020B0604020202020204" charset="-94"/>
            </a:endParaRPr>
          </a:p>
        </p:txBody>
      </p:sp>
      <p:sp>
        <p:nvSpPr>
          <p:cNvPr id="30" name="Text 27"/>
          <p:cNvSpPr/>
          <p:nvPr/>
        </p:nvSpPr>
        <p:spPr>
          <a:xfrm>
            <a:off x="710327" y="5736669"/>
            <a:ext cx="6470452" cy="208955"/>
          </a:xfrm>
          <a:prstGeom prst="rect">
            <a:avLst/>
          </a:prstGeom>
          <a:noFill/>
          <a:ln/>
        </p:spPr>
        <p:txBody>
          <a:bodyPr wrap="none" lIns="0" tIns="0" rIns="0" bIns="0" rtlCol="0" anchor="t"/>
          <a:lstStyle/>
          <a:p>
            <a:pPr marL="0" indent="0">
              <a:lnSpc>
                <a:spcPts val="1600"/>
              </a:lnSpc>
              <a:buNone/>
            </a:pPr>
            <a:r>
              <a:rPr lang="en-US" sz="1500" dirty="0">
                <a:solidFill>
                  <a:srgbClr val="4C4C4D"/>
                </a:solidFill>
                <a:latin typeface="Crimson Pro Semi Bold" panose="020B0604020202020204" charset="-94"/>
                <a:ea typeface="Heebo" pitchFamily="34" charset="-122"/>
                <a:cs typeface="Heebo" pitchFamily="34" charset="-120"/>
              </a:rPr>
              <a:t>Yoğunluk (density)</a:t>
            </a:r>
            <a:endParaRPr lang="en-US" sz="1500" dirty="0">
              <a:latin typeface="Crimson Pro Semi Bold" panose="020B0604020202020204" charset="-94"/>
            </a:endParaRPr>
          </a:p>
        </p:txBody>
      </p:sp>
      <p:sp>
        <p:nvSpPr>
          <p:cNvPr id="31" name="Text 28"/>
          <p:cNvSpPr/>
          <p:nvPr/>
        </p:nvSpPr>
        <p:spPr>
          <a:xfrm>
            <a:off x="7449622" y="5736669"/>
            <a:ext cx="6470452" cy="208955"/>
          </a:xfrm>
          <a:prstGeom prst="rect">
            <a:avLst/>
          </a:prstGeom>
          <a:noFill/>
          <a:ln/>
        </p:spPr>
        <p:txBody>
          <a:bodyPr wrap="none" lIns="0" tIns="0" rIns="0" bIns="0" rtlCol="0" anchor="t"/>
          <a:lstStyle/>
          <a:p>
            <a:pPr marL="0" indent="0">
              <a:lnSpc>
                <a:spcPts val="1600"/>
              </a:lnSpc>
              <a:buNone/>
            </a:pPr>
            <a:r>
              <a:rPr lang="en-US" sz="1500" dirty="0">
                <a:solidFill>
                  <a:srgbClr val="4C4C4D"/>
                </a:solidFill>
                <a:latin typeface="Crimson Pro Semi Bold" panose="020B0604020202020204" charset="-94"/>
                <a:ea typeface="Heebo" pitchFamily="34" charset="-122"/>
                <a:cs typeface="Heebo" pitchFamily="34" charset="-120"/>
              </a:rPr>
              <a:t>Sayısal (float)</a:t>
            </a:r>
            <a:endParaRPr lang="en-US" sz="1500" dirty="0">
              <a:latin typeface="Crimson Pro Semi Bold" panose="020B0604020202020204" charset="-94"/>
            </a:endParaRPr>
          </a:p>
        </p:txBody>
      </p:sp>
      <p:sp>
        <p:nvSpPr>
          <p:cNvPr id="32" name="Shape 29"/>
          <p:cNvSpPr/>
          <p:nvPr/>
        </p:nvSpPr>
        <p:spPr>
          <a:xfrm>
            <a:off x="579715" y="6031587"/>
            <a:ext cx="13470969" cy="380881"/>
          </a:xfrm>
          <a:prstGeom prst="rect">
            <a:avLst/>
          </a:prstGeom>
          <a:solidFill>
            <a:srgbClr val="000000">
              <a:alpha val="4000"/>
            </a:srgbClr>
          </a:solidFill>
          <a:ln/>
        </p:spPr>
        <p:txBody>
          <a:bodyPr/>
          <a:lstStyle/>
          <a:p>
            <a:endParaRPr lang="tr-TR">
              <a:latin typeface="Crimson Pro Semi Bold" panose="020B0604020202020204" charset="-94"/>
            </a:endParaRPr>
          </a:p>
        </p:txBody>
      </p:sp>
      <p:sp>
        <p:nvSpPr>
          <p:cNvPr id="33" name="Text 30"/>
          <p:cNvSpPr/>
          <p:nvPr/>
        </p:nvSpPr>
        <p:spPr>
          <a:xfrm>
            <a:off x="710327" y="6117550"/>
            <a:ext cx="6470452" cy="208955"/>
          </a:xfrm>
          <a:prstGeom prst="rect">
            <a:avLst/>
          </a:prstGeom>
          <a:noFill/>
          <a:ln/>
        </p:spPr>
        <p:txBody>
          <a:bodyPr wrap="none" lIns="0" tIns="0" rIns="0" bIns="0" rtlCol="0" anchor="t"/>
          <a:lstStyle/>
          <a:p>
            <a:pPr marL="0" indent="0">
              <a:lnSpc>
                <a:spcPts val="1600"/>
              </a:lnSpc>
              <a:buNone/>
            </a:pPr>
            <a:r>
              <a:rPr lang="en-US" sz="1500" dirty="0">
                <a:solidFill>
                  <a:srgbClr val="4C4C4D"/>
                </a:solidFill>
                <a:latin typeface="Crimson Pro Semi Bold" panose="020B0604020202020204" charset="-94"/>
                <a:ea typeface="Heebo" pitchFamily="34" charset="-122"/>
                <a:cs typeface="Heebo" pitchFamily="34" charset="-120"/>
              </a:rPr>
              <a:t>pH</a:t>
            </a:r>
            <a:endParaRPr lang="en-US" sz="1500" dirty="0">
              <a:latin typeface="Crimson Pro Semi Bold" panose="020B0604020202020204" charset="-94"/>
            </a:endParaRPr>
          </a:p>
        </p:txBody>
      </p:sp>
      <p:sp>
        <p:nvSpPr>
          <p:cNvPr id="34" name="Text 31"/>
          <p:cNvSpPr/>
          <p:nvPr/>
        </p:nvSpPr>
        <p:spPr>
          <a:xfrm>
            <a:off x="7449622" y="6117550"/>
            <a:ext cx="6470452" cy="208955"/>
          </a:xfrm>
          <a:prstGeom prst="rect">
            <a:avLst/>
          </a:prstGeom>
          <a:noFill/>
          <a:ln/>
        </p:spPr>
        <p:txBody>
          <a:bodyPr wrap="none" lIns="0" tIns="0" rIns="0" bIns="0" rtlCol="0" anchor="t"/>
          <a:lstStyle/>
          <a:p>
            <a:pPr marL="0" indent="0">
              <a:lnSpc>
                <a:spcPts val="1600"/>
              </a:lnSpc>
              <a:buNone/>
            </a:pPr>
            <a:r>
              <a:rPr lang="en-US" sz="1500" dirty="0">
                <a:solidFill>
                  <a:srgbClr val="4C4C4D"/>
                </a:solidFill>
                <a:latin typeface="Crimson Pro Semi Bold" panose="020B0604020202020204" charset="-94"/>
                <a:ea typeface="Heebo" pitchFamily="34" charset="-122"/>
                <a:cs typeface="Heebo" pitchFamily="34" charset="-120"/>
              </a:rPr>
              <a:t>Sayısal (float)</a:t>
            </a:r>
            <a:endParaRPr lang="en-US" sz="1500" dirty="0">
              <a:latin typeface="Crimson Pro Semi Bold" panose="020B0604020202020204" charset="-94"/>
            </a:endParaRPr>
          </a:p>
        </p:txBody>
      </p:sp>
      <p:sp>
        <p:nvSpPr>
          <p:cNvPr id="35" name="Shape 32"/>
          <p:cNvSpPr/>
          <p:nvPr/>
        </p:nvSpPr>
        <p:spPr>
          <a:xfrm>
            <a:off x="579715" y="6412468"/>
            <a:ext cx="13470969" cy="380881"/>
          </a:xfrm>
          <a:prstGeom prst="rect">
            <a:avLst/>
          </a:prstGeom>
          <a:solidFill>
            <a:srgbClr val="FFFFFF">
              <a:alpha val="4000"/>
            </a:srgbClr>
          </a:solidFill>
          <a:ln/>
        </p:spPr>
        <p:txBody>
          <a:bodyPr/>
          <a:lstStyle/>
          <a:p>
            <a:endParaRPr lang="tr-TR">
              <a:latin typeface="Crimson Pro Semi Bold" panose="020B0604020202020204" charset="-94"/>
            </a:endParaRPr>
          </a:p>
        </p:txBody>
      </p:sp>
      <p:sp>
        <p:nvSpPr>
          <p:cNvPr id="36" name="Text 33"/>
          <p:cNvSpPr/>
          <p:nvPr/>
        </p:nvSpPr>
        <p:spPr>
          <a:xfrm>
            <a:off x="710327" y="6498431"/>
            <a:ext cx="6470452" cy="208955"/>
          </a:xfrm>
          <a:prstGeom prst="rect">
            <a:avLst/>
          </a:prstGeom>
          <a:noFill/>
          <a:ln/>
        </p:spPr>
        <p:txBody>
          <a:bodyPr wrap="none" lIns="0" tIns="0" rIns="0" bIns="0" rtlCol="0" anchor="t"/>
          <a:lstStyle/>
          <a:p>
            <a:pPr marL="0" indent="0">
              <a:lnSpc>
                <a:spcPts val="1600"/>
              </a:lnSpc>
              <a:buNone/>
            </a:pPr>
            <a:r>
              <a:rPr lang="en-US" sz="1500" dirty="0">
                <a:solidFill>
                  <a:srgbClr val="4C4C4D"/>
                </a:solidFill>
                <a:latin typeface="Crimson Pro Semi Bold" panose="020B0604020202020204" charset="-94"/>
                <a:ea typeface="Heebo" pitchFamily="34" charset="-122"/>
                <a:cs typeface="Heebo" pitchFamily="34" charset="-120"/>
              </a:rPr>
              <a:t>Sülfatlar (sulphates)</a:t>
            </a:r>
            <a:endParaRPr lang="en-US" sz="1500" dirty="0">
              <a:latin typeface="Crimson Pro Semi Bold" panose="020B0604020202020204" charset="-94"/>
            </a:endParaRPr>
          </a:p>
        </p:txBody>
      </p:sp>
      <p:sp>
        <p:nvSpPr>
          <p:cNvPr id="37" name="Text 34"/>
          <p:cNvSpPr/>
          <p:nvPr/>
        </p:nvSpPr>
        <p:spPr>
          <a:xfrm>
            <a:off x="7449622" y="6498431"/>
            <a:ext cx="6470452" cy="208955"/>
          </a:xfrm>
          <a:prstGeom prst="rect">
            <a:avLst/>
          </a:prstGeom>
          <a:noFill/>
          <a:ln/>
        </p:spPr>
        <p:txBody>
          <a:bodyPr wrap="none" lIns="0" tIns="0" rIns="0" bIns="0" rtlCol="0" anchor="t"/>
          <a:lstStyle/>
          <a:p>
            <a:pPr marL="0" indent="0">
              <a:lnSpc>
                <a:spcPts val="1600"/>
              </a:lnSpc>
              <a:buNone/>
            </a:pPr>
            <a:r>
              <a:rPr lang="en-US" sz="1500" dirty="0">
                <a:solidFill>
                  <a:srgbClr val="4C4C4D"/>
                </a:solidFill>
                <a:latin typeface="Crimson Pro Semi Bold" panose="020B0604020202020204" charset="-94"/>
                <a:ea typeface="Heebo" pitchFamily="34" charset="-122"/>
                <a:cs typeface="Heebo" pitchFamily="34" charset="-120"/>
              </a:rPr>
              <a:t>Sayısal (float)</a:t>
            </a:r>
            <a:endParaRPr lang="en-US" sz="1500" dirty="0">
              <a:latin typeface="Crimson Pro Semi Bold" panose="020B0604020202020204" charset="-94"/>
            </a:endParaRPr>
          </a:p>
        </p:txBody>
      </p:sp>
      <p:sp>
        <p:nvSpPr>
          <p:cNvPr id="38" name="Shape 35"/>
          <p:cNvSpPr/>
          <p:nvPr/>
        </p:nvSpPr>
        <p:spPr>
          <a:xfrm>
            <a:off x="579715" y="6793349"/>
            <a:ext cx="13470969" cy="380881"/>
          </a:xfrm>
          <a:prstGeom prst="rect">
            <a:avLst/>
          </a:prstGeom>
          <a:solidFill>
            <a:srgbClr val="000000">
              <a:alpha val="4000"/>
            </a:srgbClr>
          </a:solidFill>
          <a:ln/>
        </p:spPr>
        <p:txBody>
          <a:bodyPr/>
          <a:lstStyle/>
          <a:p>
            <a:endParaRPr lang="tr-TR">
              <a:latin typeface="Crimson Pro Semi Bold" panose="020B0604020202020204" charset="-94"/>
            </a:endParaRPr>
          </a:p>
        </p:txBody>
      </p:sp>
      <p:sp>
        <p:nvSpPr>
          <p:cNvPr id="39" name="Text 36"/>
          <p:cNvSpPr/>
          <p:nvPr/>
        </p:nvSpPr>
        <p:spPr>
          <a:xfrm>
            <a:off x="710327" y="6879312"/>
            <a:ext cx="6470452" cy="208955"/>
          </a:xfrm>
          <a:prstGeom prst="rect">
            <a:avLst/>
          </a:prstGeom>
          <a:noFill/>
          <a:ln/>
        </p:spPr>
        <p:txBody>
          <a:bodyPr wrap="none" lIns="0" tIns="0" rIns="0" bIns="0" rtlCol="0" anchor="t"/>
          <a:lstStyle/>
          <a:p>
            <a:pPr marL="0" indent="0">
              <a:lnSpc>
                <a:spcPts val="1600"/>
              </a:lnSpc>
              <a:buNone/>
            </a:pPr>
            <a:r>
              <a:rPr lang="en-US" sz="1500" dirty="0">
                <a:solidFill>
                  <a:srgbClr val="4C4C4D"/>
                </a:solidFill>
                <a:latin typeface="Crimson Pro Semi Bold" panose="020B0604020202020204" charset="-94"/>
                <a:ea typeface="Heebo" pitchFamily="34" charset="-122"/>
                <a:cs typeface="Heebo" pitchFamily="34" charset="-120"/>
              </a:rPr>
              <a:t>Alkol (alcohol)</a:t>
            </a:r>
            <a:endParaRPr lang="en-US" sz="1500" dirty="0">
              <a:latin typeface="Crimson Pro Semi Bold" panose="020B0604020202020204" charset="-94"/>
            </a:endParaRPr>
          </a:p>
        </p:txBody>
      </p:sp>
      <p:sp>
        <p:nvSpPr>
          <p:cNvPr id="40" name="Text 37"/>
          <p:cNvSpPr/>
          <p:nvPr/>
        </p:nvSpPr>
        <p:spPr>
          <a:xfrm>
            <a:off x="7449622" y="6879312"/>
            <a:ext cx="6470452" cy="208955"/>
          </a:xfrm>
          <a:prstGeom prst="rect">
            <a:avLst/>
          </a:prstGeom>
          <a:noFill/>
          <a:ln/>
        </p:spPr>
        <p:txBody>
          <a:bodyPr wrap="none" lIns="0" tIns="0" rIns="0" bIns="0" rtlCol="0" anchor="t"/>
          <a:lstStyle/>
          <a:p>
            <a:pPr marL="0" indent="0">
              <a:lnSpc>
                <a:spcPts val="1600"/>
              </a:lnSpc>
              <a:buNone/>
            </a:pPr>
            <a:r>
              <a:rPr lang="en-US" sz="1500" dirty="0">
                <a:solidFill>
                  <a:srgbClr val="4C4C4D"/>
                </a:solidFill>
                <a:latin typeface="Crimson Pro Semi Bold" panose="020B0604020202020204" charset="-94"/>
                <a:ea typeface="Heebo" pitchFamily="34" charset="-122"/>
                <a:cs typeface="Heebo" pitchFamily="34" charset="-120"/>
              </a:rPr>
              <a:t>Sayısal (float)</a:t>
            </a:r>
            <a:endParaRPr lang="en-US" sz="1500" dirty="0">
              <a:latin typeface="Crimson Pro Semi Bold" panose="020B0604020202020204" charset="-94"/>
            </a:endParaRPr>
          </a:p>
        </p:txBody>
      </p:sp>
      <p:sp>
        <p:nvSpPr>
          <p:cNvPr id="41" name="Shape 38"/>
          <p:cNvSpPr/>
          <p:nvPr/>
        </p:nvSpPr>
        <p:spPr>
          <a:xfrm>
            <a:off x="579715" y="7174230"/>
            <a:ext cx="13470969" cy="380881"/>
          </a:xfrm>
          <a:prstGeom prst="rect">
            <a:avLst/>
          </a:prstGeom>
          <a:solidFill>
            <a:srgbClr val="FFFFFF">
              <a:alpha val="4000"/>
            </a:srgbClr>
          </a:solidFill>
          <a:ln/>
        </p:spPr>
        <p:txBody>
          <a:bodyPr/>
          <a:lstStyle/>
          <a:p>
            <a:endParaRPr lang="tr-TR">
              <a:latin typeface="Crimson Pro Semi Bold" panose="020B0604020202020204" charset="-94"/>
            </a:endParaRPr>
          </a:p>
        </p:txBody>
      </p:sp>
      <p:sp>
        <p:nvSpPr>
          <p:cNvPr id="42" name="Text 39"/>
          <p:cNvSpPr/>
          <p:nvPr/>
        </p:nvSpPr>
        <p:spPr>
          <a:xfrm>
            <a:off x="710327" y="7260193"/>
            <a:ext cx="6470452" cy="208955"/>
          </a:xfrm>
          <a:prstGeom prst="rect">
            <a:avLst/>
          </a:prstGeom>
          <a:noFill/>
          <a:ln/>
        </p:spPr>
        <p:txBody>
          <a:bodyPr wrap="none" lIns="0" tIns="0" rIns="0" bIns="0" rtlCol="0" anchor="t"/>
          <a:lstStyle/>
          <a:p>
            <a:pPr marL="0" indent="0">
              <a:lnSpc>
                <a:spcPts val="1600"/>
              </a:lnSpc>
              <a:buNone/>
            </a:pPr>
            <a:r>
              <a:rPr lang="en-US" sz="1500" dirty="0">
                <a:solidFill>
                  <a:srgbClr val="4C4C4D"/>
                </a:solidFill>
                <a:latin typeface="Crimson Pro Semi Bold" panose="020B0604020202020204" charset="-94"/>
                <a:ea typeface="Heebo" pitchFamily="34" charset="-122"/>
                <a:cs typeface="Heebo" pitchFamily="34" charset="-120"/>
              </a:rPr>
              <a:t>Kalite (quality)</a:t>
            </a:r>
            <a:endParaRPr lang="en-US" sz="1500" dirty="0">
              <a:latin typeface="Crimson Pro Semi Bold" panose="020B0604020202020204" charset="-94"/>
            </a:endParaRPr>
          </a:p>
        </p:txBody>
      </p:sp>
      <p:sp>
        <p:nvSpPr>
          <p:cNvPr id="43" name="Text 40"/>
          <p:cNvSpPr/>
          <p:nvPr/>
        </p:nvSpPr>
        <p:spPr>
          <a:xfrm>
            <a:off x="7449622" y="7260193"/>
            <a:ext cx="6470452" cy="208955"/>
          </a:xfrm>
          <a:prstGeom prst="rect">
            <a:avLst/>
          </a:prstGeom>
          <a:noFill/>
          <a:ln/>
        </p:spPr>
        <p:txBody>
          <a:bodyPr wrap="none" lIns="0" tIns="0" rIns="0" bIns="0" rtlCol="0" anchor="t"/>
          <a:lstStyle/>
          <a:p>
            <a:pPr marL="0" indent="0">
              <a:lnSpc>
                <a:spcPts val="1600"/>
              </a:lnSpc>
              <a:buNone/>
            </a:pPr>
            <a:r>
              <a:rPr lang="en-US" sz="1500" dirty="0">
                <a:solidFill>
                  <a:srgbClr val="4C4C4D"/>
                </a:solidFill>
                <a:latin typeface="Crimson Pro Semi Bold" panose="020B0604020202020204" charset="-94"/>
                <a:ea typeface="Heebo" pitchFamily="34" charset="-122"/>
                <a:cs typeface="Heebo" pitchFamily="34" charset="-120"/>
              </a:rPr>
              <a:t>Sayısal (int)</a:t>
            </a:r>
            <a:endParaRPr lang="en-US" sz="1500" dirty="0">
              <a:latin typeface="Crimson Pro Semi Bold" panose="020B0604020202020204" charset="-94"/>
            </a:endParaRPr>
          </a:p>
        </p:txBody>
      </p:sp>
      <p:sp>
        <p:nvSpPr>
          <p:cNvPr id="44" name="Text 41"/>
          <p:cNvSpPr/>
          <p:nvPr/>
        </p:nvSpPr>
        <p:spPr>
          <a:xfrm>
            <a:off x="572095" y="7709654"/>
            <a:ext cx="13486209" cy="208955"/>
          </a:xfrm>
          <a:prstGeom prst="rect">
            <a:avLst/>
          </a:prstGeom>
          <a:noFill/>
          <a:ln/>
        </p:spPr>
        <p:txBody>
          <a:bodyPr wrap="none" lIns="0" tIns="0" rIns="0" bIns="0" rtlCol="0" anchor="t"/>
          <a:lstStyle/>
          <a:p>
            <a:pPr marL="0" indent="0">
              <a:lnSpc>
                <a:spcPts val="1600"/>
              </a:lnSpc>
              <a:buNone/>
            </a:pPr>
            <a:endParaRPr lang="en-US" sz="1500" dirty="0">
              <a:latin typeface="Crimson Pro Semi Bold" panose="020B0604020202020204" charset="-9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name="Slide 7">
    <p:spTree>
      <p:nvGrpSpPr>
        <p:cNvPr id="1" name=""/>
        <p:cNvGrpSpPr/>
        <p:nvPr/>
      </p:nvGrpSpPr>
      <p:grpSpPr>
        <a:xfrm>
          <a:off x="0" y="0"/>
          <a:ext cx="0" cy="0"/>
          <a:chOff x="0" y="0"/>
          <a:chExt cx="0" cy="0"/>
        </a:xfrm>
      </p:grpSpPr>
      <p:sp>
        <p:nvSpPr>
          <p:cNvPr id="2" name="Text 0"/>
          <p:cNvSpPr/>
          <p:nvPr/>
        </p:nvSpPr>
        <p:spPr>
          <a:xfrm>
            <a:off x="572095" y="906661"/>
            <a:ext cx="3666173" cy="386477"/>
          </a:xfrm>
          <a:prstGeom prst="rect">
            <a:avLst/>
          </a:prstGeom>
          <a:noFill/>
          <a:ln/>
        </p:spPr>
        <p:txBody>
          <a:bodyPr wrap="none" lIns="0" tIns="0" rIns="0" bIns="0" rtlCol="0" anchor="t"/>
          <a:lstStyle/>
          <a:p>
            <a:pPr marL="0" indent="0">
              <a:lnSpc>
                <a:spcPts val="3000"/>
              </a:lnSpc>
              <a:buNone/>
            </a:pPr>
            <a:r>
              <a:rPr lang="en-US" sz="2400" dirty="0">
                <a:solidFill>
                  <a:srgbClr val="152D47"/>
                </a:solidFill>
                <a:latin typeface="Crimson Pro Semi Bold" panose="020B0604020202020204" charset="-94"/>
                <a:ea typeface="Crimson Pro Semi Bold" pitchFamily="34" charset="-122"/>
                <a:cs typeface="Crimson Pro Semi Bold" pitchFamily="34" charset="-120"/>
              </a:rPr>
              <a:t>Temel İstatistiksel Özellikler</a:t>
            </a:r>
            <a:endParaRPr lang="en-US" sz="2400" dirty="0">
              <a:latin typeface="Crimson Pro Semi Bold" panose="020B0604020202020204" charset="-94"/>
            </a:endParaRPr>
          </a:p>
        </p:txBody>
      </p:sp>
      <p:sp>
        <p:nvSpPr>
          <p:cNvPr id="3" name="Text 1"/>
          <p:cNvSpPr/>
          <p:nvPr/>
        </p:nvSpPr>
        <p:spPr>
          <a:xfrm>
            <a:off x="572095" y="1602224"/>
            <a:ext cx="1546265" cy="193238"/>
          </a:xfrm>
          <a:prstGeom prst="rect">
            <a:avLst/>
          </a:prstGeom>
          <a:noFill/>
          <a:ln/>
        </p:spPr>
        <p:txBody>
          <a:bodyPr wrap="none" lIns="0" tIns="0" rIns="0" bIns="0" rtlCol="0" anchor="t"/>
          <a:lstStyle/>
          <a:p>
            <a:pPr marL="0" indent="0">
              <a:lnSpc>
                <a:spcPts val="1500"/>
              </a:lnSpc>
              <a:buNone/>
            </a:pPr>
            <a:r>
              <a:rPr lang="en-US" sz="1500" dirty="0">
                <a:solidFill>
                  <a:srgbClr val="152D47"/>
                </a:solidFill>
                <a:latin typeface="Crimson Pro Semi Bold" panose="020B0604020202020204" charset="-94"/>
                <a:ea typeface="Crimson Pro Semi Bold" pitchFamily="34" charset="-122"/>
                <a:cs typeface="Crimson Pro Semi Bold" pitchFamily="34" charset="-120"/>
              </a:rPr>
              <a:t>Kırmızı Şarap</a:t>
            </a:r>
            <a:endParaRPr lang="en-US" sz="1500" dirty="0">
              <a:latin typeface="Crimson Pro Semi Bold" panose="020B0604020202020204" charset="-94"/>
            </a:endParaRPr>
          </a:p>
        </p:txBody>
      </p:sp>
      <p:sp>
        <p:nvSpPr>
          <p:cNvPr id="4" name="Shape 2"/>
          <p:cNvSpPr/>
          <p:nvPr/>
        </p:nvSpPr>
        <p:spPr>
          <a:xfrm>
            <a:off x="572095" y="1934528"/>
            <a:ext cx="6592253" cy="4714399"/>
          </a:xfrm>
          <a:prstGeom prst="roundRect">
            <a:avLst>
              <a:gd name="adj" fmla="val 394"/>
            </a:avLst>
          </a:prstGeom>
          <a:noFill/>
          <a:ln w="7620">
            <a:solidFill>
              <a:srgbClr val="000000">
                <a:alpha val="8000"/>
              </a:srgbClr>
            </a:solidFill>
            <a:prstDash val="solid"/>
          </a:ln>
        </p:spPr>
        <p:txBody>
          <a:bodyPr/>
          <a:lstStyle/>
          <a:p>
            <a:endParaRPr lang="tr-TR" sz="1500">
              <a:latin typeface="Crimson Pro Semi Bold" panose="020B0604020202020204" charset="-94"/>
            </a:endParaRPr>
          </a:p>
        </p:txBody>
      </p:sp>
      <p:sp>
        <p:nvSpPr>
          <p:cNvPr id="5" name="Shape 3"/>
          <p:cNvSpPr/>
          <p:nvPr/>
        </p:nvSpPr>
        <p:spPr>
          <a:xfrm>
            <a:off x="579715" y="1942148"/>
            <a:ext cx="6577013" cy="361474"/>
          </a:xfrm>
          <a:prstGeom prst="rect">
            <a:avLst/>
          </a:prstGeom>
          <a:solidFill>
            <a:srgbClr val="FFFFFF">
              <a:alpha val="4000"/>
            </a:srgbClr>
          </a:solidFill>
          <a:ln/>
        </p:spPr>
        <p:txBody>
          <a:bodyPr/>
          <a:lstStyle/>
          <a:p>
            <a:endParaRPr lang="tr-TR" sz="1500">
              <a:latin typeface="Crimson Pro Semi Bold" panose="020B0604020202020204" charset="-94"/>
            </a:endParaRPr>
          </a:p>
        </p:txBody>
      </p:sp>
      <p:sp>
        <p:nvSpPr>
          <p:cNvPr id="6" name="Text 4"/>
          <p:cNvSpPr/>
          <p:nvPr/>
        </p:nvSpPr>
        <p:spPr>
          <a:xfrm>
            <a:off x="703302" y="2023943"/>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Özellik</a:t>
            </a:r>
            <a:endParaRPr lang="en-US" sz="1500" dirty="0">
              <a:latin typeface="Crimson Pro Semi Bold" panose="020B0604020202020204" charset="-94"/>
            </a:endParaRPr>
          </a:p>
        </p:txBody>
      </p:sp>
      <p:sp>
        <p:nvSpPr>
          <p:cNvPr id="7" name="Text 5"/>
          <p:cNvSpPr/>
          <p:nvPr/>
        </p:nvSpPr>
        <p:spPr>
          <a:xfrm>
            <a:off x="2443754" y="2023943"/>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Ortalama</a:t>
            </a:r>
            <a:endParaRPr lang="en-US" sz="1500" dirty="0">
              <a:latin typeface="Crimson Pro Semi Bold" panose="020B0604020202020204" charset="-94"/>
            </a:endParaRPr>
          </a:p>
        </p:txBody>
      </p:sp>
      <p:sp>
        <p:nvSpPr>
          <p:cNvPr id="8" name="Text 6"/>
          <p:cNvSpPr/>
          <p:nvPr/>
        </p:nvSpPr>
        <p:spPr>
          <a:xfrm>
            <a:off x="3759156" y="2023943"/>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Standart Sapma</a:t>
            </a:r>
            <a:endParaRPr lang="en-US" sz="1500" dirty="0">
              <a:latin typeface="Crimson Pro Semi Bold" panose="020B0604020202020204" charset="-94"/>
            </a:endParaRPr>
          </a:p>
        </p:txBody>
      </p:sp>
      <p:sp>
        <p:nvSpPr>
          <p:cNvPr id="9" name="Text 7"/>
          <p:cNvSpPr/>
          <p:nvPr/>
        </p:nvSpPr>
        <p:spPr>
          <a:xfrm>
            <a:off x="5074559" y="2023943"/>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Min</a:t>
            </a:r>
            <a:endParaRPr lang="en-US" sz="1500" dirty="0">
              <a:latin typeface="Crimson Pro Semi Bold" panose="020B0604020202020204" charset="-94"/>
            </a:endParaRPr>
          </a:p>
        </p:txBody>
      </p:sp>
      <p:sp>
        <p:nvSpPr>
          <p:cNvPr id="10" name="Text 8"/>
          <p:cNvSpPr/>
          <p:nvPr/>
        </p:nvSpPr>
        <p:spPr>
          <a:xfrm>
            <a:off x="6389961" y="2023943"/>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Max</a:t>
            </a:r>
            <a:endParaRPr lang="en-US" sz="1500" dirty="0">
              <a:latin typeface="Crimson Pro Semi Bold" panose="020B0604020202020204" charset="-94"/>
            </a:endParaRPr>
          </a:p>
        </p:txBody>
      </p:sp>
      <p:sp>
        <p:nvSpPr>
          <p:cNvPr id="11" name="Shape 9"/>
          <p:cNvSpPr/>
          <p:nvPr/>
        </p:nvSpPr>
        <p:spPr>
          <a:xfrm>
            <a:off x="579715" y="2303621"/>
            <a:ext cx="6577013" cy="361474"/>
          </a:xfrm>
          <a:prstGeom prst="rect">
            <a:avLst/>
          </a:prstGeom>
          <a:solidFill>
            <a:srgbClr val="000000">
              <a:alpha val="4000"/>
            </a:srgbClr>
          </a:solidFill>
          <a:ln/>
        </p:spPr>
        <p:txBody>
          <a:bodyPr/>
          <a:lstStyle/>
          <a:p>
            <a:endParaRPr lang="tr-TR" sz="1500">
              <a:latin typeface="Crimson Pro Semi Bold" panose="020B0604020202020204" charset="-94"/>
            </a:endParaRPr>
          </a:p>
        </p:txBody>
      </p:sp>
      <p:sp>
        <p:nvSpPr>
          <p:cNvPr id="12" name="Text 10"/>
          <p:cNvSpPr/>
          <p:nvPr/>
        </p:nvSpPr>
        <p:spPr>
          <a:xfrm>
            <a:off x="703302" y="2385417"/>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fixed acidity</a:t>
            </a:r>
            <a:endParaRPr lang="en-US" sz="1500" dirty="0">
              <a:latin typeface="Crimson Pro Semi Bold" panose="020B0604020202020204" charset="-94"/>
            </a:endParaRPr>
          </a:p>
        </p:txBody>
      </p:sp>
      <p:sp>
        <p:nvSpPr>
          <p:cNvPr id="13" name="Text 11"/>
          <p:cNvSpPr/>
          <p:nvPr/>
        </p:nvSpPr>
        <p:spPr>
          <a:xfrm>
            <a:off x="2443754" y="2385417"/>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8.32</a:t>
            </a:r>
            <a:endParaRPr lang="en-US" sz="1500" dirty="0">
              <a:latin typeface="Crimson Pro Semi Bold" panose="020B0604020202020204" charset="-94"/>
            </a:endParaRPr>
          </a:p>
        </p:txBody>
      </p:sp>
      <p:sp>
        <p:nvSpPr>
          <p:cNvPr id="14" name="Text 12"/>
          <p:cNvSpPr/>
          <p:nvPr/>
        </p:nvSpPr>
        <p:spPr>
          <a:xfrm>
            <a:off x="3759156" y="2385417"/>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1.74</a:t>
            </a:r>
            <a:endParaRPr lang="en-US" sz="1500" dirty="0">
              <a:latin typeface="Crimson Pro Semi Bold" panose="020B0604020202020204" charset="-94"/>
            </a:endParaRPr>
          </a:p>
        </p:txBody>
      </p:sp>
      <p:sp>
        <p:nvSpPr>
          <p:cNvPr id="15" name="Text 13"/>
          <p:cNvSpPr/>
          <p:nvPr/>
        </p:nvSpPr>
        <p:spPr>
          <a:xfrm>
            <a:off x="5074559" y="2385417"/>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4.60</a:t>
            </a:r>
            <a:endParaRPr lang="en-US" sz="1500" dirty="0">
              <a:latin typeface="Crimson Pro Semi Bold" panose="020B0604020202020204" charset="-94"/>
            </a:endParaRPr>
          </a:p>
        </p:txBody>
      </p:sp>
      <p:sp>
        <p:nvSpPr>
          <p:cNvPr id="16" name="Text 14"/>
          <p:cNvSpPr/>
          <p:nvPr/>
        </p:nvSpPr>
        <p:spPr>
          <a:xfrm>
            <a:off x="6389961" y="2385417"/>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15.90</a:t>
            </a:r>
            <a:endParaRPr lang="en-US" sz="1500" dirty="0">
              <a:latin typeface="Crimson Pro Semi Bold" panose="020B0604020202020204" charset="-94"/>
            </a:endParaRPr>
          </a:p>
        </p:txBody>
      </p:sp>
      <p:sp>
        <p:nvSpPr>
          <p:cNvPr id="17" name="Shape 15"/>
          <p:cNvSpPr/>
          <p:nvPr/>
        </p:nvSpPr>
        <p:spPr>
          <a:xfrm>
            <a:off x="579715" y="2665095"/>
            <a:ext cx="6577013" cy="361474"/>
          </a:xfrm>
          <a:prstGeom prst="rect">
            <a:avLst/>
          </a:prstGeom>
          <a:solidFill>
            <a:srgbClr val="FFFFFF">
              <a:alpha val="4000"/>
            </a:srgbClr>
          </a:solidFill>
          <a:ln/>
        </p:spPr>
        <p:txBody>
          <a:bodyPr/>
          <a:lstStyle/>
          <a:p>
            <a:endParaRPr lang="tr-TR" sz="1500">
              <a:latin typeface="Crimson Pro Semi Bold" panose="020B0604020202020204" charset="-94"/>
            </a:endParaRPr>
          </a:p>
        </p:txBody>
      </p:sp>
      <p:sp>
        <p:nvSpPr>
          <p:cNvPr id="18" name="Text 16"/>
          <p:cNvSpPr/>
          <p:nvPr/>
        </p:nvSpPr>
        <p:spPr>
          <a:xfrm>
            <a:off x="703302" y="2746891"/>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volatile acidity</a:t>
            </a:r>
            <a:endParaRPr lang="en-US" sz="1500" dirty="0">
              <a:latin typeface="Crimson Pro Semi Bold" panose="020B0604020202020204" charset="-94"/>
            </a:endParaRPr>
          </a:p>
        </p:txBody>
      </p:sp>
      <p:sp>
        <p:nvSpPr>
          <p:cNvPr id="19" name="Text 17"/>
          <p:cNvSpPr/>
          <p:nvPr/>
        </p:nvSpPr>
        <p:spPr>
          <a:xfrm>
            <a:off x="2443754" y="2746891"/>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0.53</a:t>
            </a:r>
            <a:endParaRPr lang="en-US" sz="1500" dirty="0">
              <a:latin typeface="Crimson Pro Semi Bold" panose="020B0604020202020204" charset="-94"/>
            </a:endParaRPr>
          </a:p>
        </p:txBody>
      </p:sp>
      <p:sp>
        <p:nvSpPr>
          <p:cNvPr id="20" name="Text 18"/>
          <p:cNvSpPr/>
          <p:nvPr/>
        </p:nvSpPr>
        <p:spPr>
          <a:xfrm>
            <a:off x="3759156" y="2746891"/>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0.18</a:t>
            </a:r>
            <a:endParaRPr lang="en-US" sz="1500" dirty="0">
              <a:latin typeface="Crimson Pro Semi Bold" panose="020B0604020202020204" charset="-94"/>
            </a:endParaRPr>
          </a:p>
        </p:txBody>
      </p:sp>
      <p:sp>
        <p:nvSpPr>
          <p:cNvPr id="21" name="Text 19"/>
          <p:cNvSpPr/>
          <p:nvPr/>
        </p:nvSpPr>
        <p:spPr>
          <a:xfrm>
            <a:off x="5074559" y="2746891"/>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0.12</a:t>
            </a:r>
            <a:endParaRPr lang="en-US" sz="1500" dirty="0">
              <a:latin typeface="Crimson Pro Semi Bold" panose="020B0604020202020204" charset="-94"/>
            </a:endParaRPr>
          </a:p>
        </p:txBody>
      </p:sp>
      <p:sp>
        <p:nvSpPr>
          <p:cNvPr id="22" name="Text 20"/>
          <p:cNvSpPr/>
          <p:nvPr/>
        </p:nvSpPr>
        <p:spPr>
          <a:xfrm>
            <a:off x="6389961" y="2746891"/>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1.58</a:t>
            </a:r>
            <a:endParaRPr lang="en-US" sz="1500" dirty="0">
              <a:latin typeface="Crimson Pro Semi Bold" panose="020B0604020202020204" charset="-94"/>
            </a:endParaRPr>
          </a:p>
        </p:txBody>
      </p:sp>
      <p:sp>
        <p:nvSpPr>
          <p:cNvPr id="23" name="Shape 21"/>
          <p:cNvSpPr/>
          <p:nvPr/>
        </p:nvSpPr>
        <p:spPr>
          <a:xfrm>
            <a:off x="579715" y="3026569"/>
            <a:ext cx="6577013" cy="361474"/>
          </a:xfrm>
          <a:prstGeom prst="rect">
            <a:avLst/>
          </a:prstGeom>
          <a:solidFill>
            <a:srgbClr val="000000">
              <a:alpha val="4000"/>
            </a:srgbClr>
          </a:solidFill>
          <a:ln/>
        </p:spPr>
        <p:txBody>
          <a:bodyPr/>
          <a:lstStyle/>
          <a:p>
            <a:endParaRPr lang="tr-TR" sz="1500">
              <a:latin typeface="Crimson Pro Semi Bold" panose="020B0604020202020204" charset="-94"/>
            </a:endParaRPr>
          </a:p>
        </p:txBody>
      </p:sp>
      <p:sp>
        <p:nvSpPr>
          <p:cNvPr id="24" name="Text 22"/>
          <p:cNvSpPr/>
          <p:nvPr/>
        </p:nvSpPr>
        <p:spPr>
          <a:xfrm>
            <a:off x="703302" y="3108365"/>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citric acid</a:t>
            </a:r>
            <a:endParaRPr lang="en-US" sz="1500" dirty="0">
              <a:latin typeface="Crimson Pro Semi Bold" panose="020B0604020202020204" charset="-94"/>
            </a:endParaRPr>
          </a:p>
        </p:txBody>
      </p:sp>
      <p:sp>
        <p:nvSpPr>
          <p:cNvPr id="25" name="Text 23"/>
          <p:cNvSpPr/>
          <p:nvPr/>
        </p:nvSpPr>
        <p:spPr>
          <a:xfrm>
            <a:off x="2443754" y="3108365"/>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0.27</a:t>
            </a:r>
            <a:endParaRPr lang="en-US" sz="1500" dirty="0">
              <a:latin typeface="Crimson Pro Semi Bold" panose="020B0604020202020204" charset="-94"/>
            </a:endParaRPr>
          </a:p>
        </p:txBody>
      </p:sp>
      <p:sp>
        <p:nvSpPr>
          <p:cNvPr id="26" name="Text 24"/>
          <p:cNvSpPr/>
          <p:nvPr/>
        </p:nvSpPr>
        <p:spPr>
          <a:xfrm>
            <a:off x="3759156" y="3108365"/>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0.19</a:t>
            </a:r>
            <a:endParaRPr lang="en-US" sz="1500" dirty="0">
              <a:latin typeface="Crimson Pro Semi Bold" panose="020B0604020202020204" charset="-94"/>
            </a:endParaRPr>
          </a:p>
        </p:txBody>
      </p:sp>
      <p:sp>
        <p:nvSpPr>
          <p:cNvPr id="27" name="Text 25"/>
          <p:cNvSpPr/>
          <p:nvPr/>
        </p:nvSpPr>
        <p:spPr>
          <a:xfrm>
            <a:off x="5074559" y="3108365"/>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0.00</a:t>
            </a:r>
            <a:endParaRPr lang="en-US" sz="1500" dirty="0">
              <a:latin typeface="Crimson Pro Semi Bold" panose="020B0604020202020204" charset="-94"/>
            </a:endParaRPr>
          </a:p>
        </p:txBody>
      </p:sp>
      <p:sp>
        <p:nvSpPr>
          <p:cNvPr id="28" name="Text 26"/>
          <p:cNvSpPr/>
          <p:nvPr/>
        </p:nvSpPr>
        <p:spPr>
          <a:xfrm>
            <a:off x="6389961" y="3108365"/>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1.00</a:t>
            </a:r>
            <a:endParaRPr lang="en-US" sz="1500" dirty="0">
              <a:latin typeface="Crimson Pro Semi Bold" panose="020B0604020202020204" charset="-94"/>
            </a:endParaRPr>
          </a:p>
        </p:txBody>
      </p:sp>
      <p:sp>
        <p:nvSpPr>
          <p:cNvPr id="29" name="Shape 27"/>
          <p:cNvSpPr/>
          <p:nvPr/>
        </p:nvSpPr>
        <p:spPr>
          <a:xfrm>
            <a:off x="579715" y="3388043"/>
            <a:ext cx="6577013" cy="361474"/>
          </a:xfrm>
          <a:prstGeom prst="rect">
            <a:avLst/>
          </a:prstGeom>
          <a:solidFill>
            <a:srgbClr val="FFFFFF">
              <a:alpha val="4000"/>
            </a:srgbClr>
          </a:solidFill>
          <a:ln/>
        </p:spPr>
        <p:txBody>
          <a:bodyPr/>
          <a:lstStyle/>
          <a:p>
            <a:endParaRPr lang="tr-TR" sz="1500">
              <a:latin typeface="Crimson Pro Semi Bold" panose="020B0604020202020204" charset="-94"/>
            </a:endParaRPr>
          </a:p>
        </p:txBody>
      </p:sp>
      <p:sp>
        <p:nvSpPr>
          <p:cNvPr id="30" name="Text 28"/>
          <p:cNvSpPr/>
          <p:nvPr/>
        </p:nvSpPr>
        <p:spPr>
          <a:xfrm>
            <a:off x="703302" y="3469838"/>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residual sugar</a:t>
            </a:r>
            <a:endParaRPr lang="en-US" sz="1500" dirty="0">
              <a:latin typeface="Crimson Pro Semi Bold" panose="020B0604020202020204" charset="-94"/>
            </a:endParaRPr>
          </a:p>
        </p:txBody>
      </p:sp>
      <p:sp>
        <p:nvSpPr>
          <p:cNvPr id="31" name="Text 29"/>
          <p:cNvSpPr/>
          <p:nvPr/>
        </p:nvSpPr>
        <p:spPr>
          <a:xfrm>
            <a:off x="2443754" y="3469838"/>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2.54</a:t>
            </a:r>
            <a:endParaRPr lang="en-US" sz="1500" dirty="0">
              <a:latin typeface="Crimson Pro Semi Bold" panose="020B0604020202020204" charset="-94"/>
            </a:endParaRPr>
          </a:p>
        </p:txBody>
      </p:sp>
      <p:sp>
        <p:nvSpPr>
          <p:cNvPr id="32" name="Text 30"/>
          <p:cNvSpPr/>
          <p:nvPr/>
        </p:nvSpPr>
        <p:spPr>
          <a:xfrm>
            <a:off x="3759156" y="3469838"/>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1.41</a:t>
            </a:r>
            <a:endParaRPr lang="en-US" sz="1500" dirty="0">
              <a:latin typeface="Crimson Pro Semi Bold" panose="020B0604020202020204" charset="-94"/>
            </a:endParaRPr>
          </a:p>
        </p:txBody>
      </p:sp>
      <p:sp>
        <p:nvSpPr>
          <p:cNvPr id="33" name="Text 31"/>
          <p:cNvSpPr/>
          <p:nvPr/>
        </p:nvSpPr>
        <p:spPr>
          <a:xfrm>
            <a:off x="5074559" y="3469838"/>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0.90</a:t>
            </a:r>
            <a:endParaRPr lang="en-US" sz="1500" dirty="0">
              <a:latin typeface="Crimson Pro Semi Bold" panose="020B0604020202020204" charset="-94"/>
            </a:endParaRPr>
          </a:p>
        </p:txBody>
      </p:sp>
      <p:sp>
        <p:nvSpPr>
          <p:cNvPr id="34" name="Text 32"/>
          <p:cNvSpPr/>
          <p:nvPr/>
        </p:nvSpPr>
        <p:spPr>
          <a:xfrm>
            <a:off x="6389961" y="3469838"/>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15.50</a:t>
            </a:r>
            <a:endParaRPr lang="en-US" sz="1500" dirty="0">
              <a:latin typeface="Crimson Pro Semi Bold" panose="020B0604020202020204" charset="-94"/>
            </a:endParaRPr>
          </a:p>
        </p:txBody>
      </p:sp>
      <p:sp>
        <p:nvSpPr>
          <p:cNvPr id="35" name="Shape 33"/>
          <p:cNvSpPr/>
          <p:nvPr/>
        </p:nvSpPr>
        <p:spPr>
          <a:xfrm>
            <a:off x="579715" y="3749516"/>
            <a:ext cx="6577013" cy="361474"/>
          </a:xfrm>
          <a:prstGeom prst="rect">
            <a:avLst/>
          </a:prstGeom>
          <a:solidFill>
            <a:srgbClr val="000000">
              <a:alpha val="4000"/>
            </a:srgbClr>
          </a:solidFill>
          <a:ln/>
        </p:spPr>
        <p:txBody>
          <a:bodyPr/>
          <a:lstStyle/>
          <a:p>
            <a:endParaRPr lang="tr-TR" sz="1500">
              <a:latin typeface="Crimson Pro Semi Bold" panose="020B0604020202020204" charset="-94"/>
            </a:endParaRPr>
          </a:p>
        </p:txBody>
      </p:sp>
      <p:sp>
        <p:nvSpPr>
          <p:cNvPr id="36" name="Text 34"/>
          <p:cNvSpPr/>
          <p:nvPr/>
        </p:nvSpPr>
        <p:spPr>
          <a:xfrm>
            <a:off x="703302" y="3831312"/>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chlorides</a:t>
            </a:r>
            <a:endParaRPr lang="en-US" sz="1500" dirty="0">
              <a:latin typeface="Crimson Pro Semi Bold" panose="020B0604020202020204" charset="-94"/>
            </a:endParaRPr>
          </a:p>
        </p:txBody>
      </p:sp>
      <p:sp>
        <p:nvSpPr>
          <p:cNvPr id="37" name="Text 35"/>
          <p:cNvSpPr/>
          <p:nvPr/>
        </p:nvSpPr>
        <p:spPr>
          <a:xfrm>
            <a:off x="2443754" y="3831312"/>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0.08</a:t>
            </a:r>
            <a:endParaRPr lang="en-US" sz="1500" dirty="0">
              <a:latin typeface="Crimson Pro Semi Bold" panose="020B0604020202020204" charset="-94"/>
            </a:endParaRPr>
          </a:p>
        </p:txBody>
      </p:sp>
      <p:sp>
        <p:nvSpPr>
          <p:cNvPr id="38" name="Text 36"/>
          <p:cNvSpPr/>
          <p:nvPr/>
        </p:nvSpPr>
        <p:spPr>
          <a:xfrm>
            <a:off x="3759156" y="3831312"/>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0.05</a:t>
            </a:r>
            <a:endParaRPr lang="en-US" sz="1500" dirty="0">
              <a:latin typeface="Crimson Pro Semi Bold" panose="020B0604020202020204" charset="-94"/>
            </a:endParaRPr>
          </a:p>
        </p:txBody>
      </p:sp>
      <p:sp>
        <p:nvSpPr>
          <p:cNvPr id="39" name="Text 37"/>
          <p:cNvSpPr/>
          <p:nvPr/>
        </p:nvSpPr>
        <p:spPr>
          <a:xfrm>
            <a:off x="5074559" y="3831312"/>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0.01</a:t>
            </a:r>
            <a:endParaRPr lang="en-US" sz="1500" dirty="0">
              <a:latin typeface="Crimson Pro Semi Bold" panose="020B0604020202020204" charset="-94"/>
            </a:endParaRPr>
          </a:p>
        </p:txBody>
      </p:sp>
      <p:sp>
        <p:nvSpPr>
          <p:cNvPr id="40" name="Text 38"/>
          <p:cNvSpPr/>
          <p:nvPr/>
        </p:nvSpPr>
        <p:spPr>
          <a:xfrm>
            <a:off x="6389961" y="3831312"/>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0.61</a:t>
            </a:r>
            <a:endParaRPr lang="en-US" sz="1500" dirty="0">
              <a:latin typeface="Crimson Pro Semi Bold" panose="020B0604020202020204" charset="-94"/>
            </a:endParaRPr>
          </a:p>
        </p:txBody>
      </p:sp>
      <p:sp>
        <p:nvSpPr>
          <p:cNvPr id="41" name="Shape 39"/>
          <p:cNvSpPr/>
          <p:nvPr/>
        </p:nvSpPr>
        <p:spPr>
          <a:xfrm>
            <a:off x="579715" y="4110990"/>
            <a:ext cx="6577013" cy="361474"/>
          </a:xfrm>
          <a:prstGeom prst="rect">
            <a:avLst/>
          </a:prstGeom>
          <a:solidFill>
            <a:srgbClr val="FFFFFF">
              <a:alpha val="4000"/>
            </a:srgbClr>
          </a:solidFill>
          <a:ln/>
        </p:spPr>
        <p:txBody>
          <a:bodyPr/>
          <a:lstStyle/>
          <a:p>
            <a:endParaRPr lang="tr-TR" sz="1500">
              <a:latin typeface="Crimson Pro Semi Bold" panose="020B0604020202020204" charset="-94"/>
            </a:endParaRPr>
          </a:p>
        </p:txBody>
      </p:sp>
      <p:sp>
        <p:nvSpPr>
          <p:cNvPr id="42" name="Text 40"/>
          <p:cNvSpPr/>
          <p:nvPr/>
        </p:nvSpPr>
        <p:spPr>
          <a:xfrm>
            <a:off x="703302" y="4192786"/>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free sulfur dioxide</a:t>
            </a:r>
            <a:endParaRPr lang="en-US" sz="1500" dirty="0">
              <a:latin typeface="Crimson Pro Semi Bold" panose="020B0604020202020204" charset="-94"/>
            </a:endParaRPr>
          </a:p>
        </p:txBody>
      </p:sp>
      <p:sp>
        <p:nvSpPr>
          <p:cNvPr id="43" name="Text 41"/>
          <p:cNvSpPr/>
          <p:nvPr/>
        </p:nvSpPr>
        <p:spPr>
          <a:xfrm>
            <a:off x="2443754" y="4192786"/>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15.87</a:t>
            </a:r>
            <a:endParaRPr lang="en-US" sz="1500" dirty="0">
              <a:latin typeface="Crimson Pro Semi Bold" panose="020B0604020202020204" charset="-94"/>
            </a:endParaRPr>
          </a:p>
        </p:txBody>
      </p:sp>
      <p:sp>
        <p:nvSpPr>
          <p:cNvPr id="44" name="Text 42"/>
          <p:cNvSpPr/>
          <p:nvPr/>
        </p:nvSpPr>
        <p:spPr>
          <a:xfrm>
            <a:off x="3759156" y="4192786"/>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10.46</a:t>
            </a:r>
            <a:endParaRPr lang="en-US" sz="1500" dirty="0">
              <a:latin typeface="Crimson Pro Semi Bold" panose="020B0604020202020204" charset="-94"/>
            </a:endParaRPr>
          </a:p>
        </p:txBody>
      </p:sp>
      <p:sp>
        <p:nvSpPr>
          <p:cNvPr id="45" name="Text 43"/>
          <p:cNvSpPr/>
          <p:nvPr/>
        </p:nvSpPr>
        <p:spPr>
          <a:xfrm>
            <a:off x="5074559" y="4192786"/>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1.00</a:t>
            </a:r>
            <a:endParaRPr lang="en-US" sz="1500" dirty="0">
              <a:latin typeface="Crimson Pro Semi Bold" panose="020B0604020202020204" charset="-94"/>
            </a:endParaRPr>
          </a:p>
        </p:txBody>
      </p:sp>
      <p:sp>
        <p:nvSpPr>
          <p:cNvPr id="46" name="Text 44"/>
          <p:cNvSpPr/>
          <p:nvPr/>
        </p:nvSpPr>
        <p:spPr>
          <a:xfrm>
            <a:off x="6389961" y="4192786"/>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72.00</a:t>
            </a:r>
            <a:endParaRPr lang="en-US" sz="1500" dirty="0">
              <a:latin typeface="Crimson Pro Semi Bold" panose="020B0604020202020204" charset="-94"/>
            </a:endParaRPr>
          </a:p>
        </p:txBody>
      </p:sp>
      <p:sp>
        <p:nvSpPr>
          <p:cNvPr id="47" name="Shape 45"/>
          <p:cNvSpPr/>
          <p:nvPr/>
        </p:nvSpPr>
        <p:spPr>
          <a:xfrm>
            <a:off x="579715" y="4472464"/>
            <a:ext cx="6577013" cy="361474"/>
          </a:xfrm>
          <a:prstGeom prst="rect">
            <a:avLst/>
          </a:prstGeom>
          <a:solidFill>
            <a:srgbClr val="000000">
              <a:alpha val="4000"/>
            </a:srgbClr>
          </a:solidFill>
          <a:ln/>
        </p:spPr>
        <p:txBody>
          <a:bodyPr/>
          <a:lstStyle/>
          <a:p>
            <a:endParaRPr lang="tr-TR" sz="1500">
              <a:latin typeface="Crimson Pro Semi Bold" panose="020B0604020202020204" charset="-94"/>
            </a:endParaRPr>
          </a:p>
        </p:txBody>
      </p:sp>
      <p:sp>
        <p:nvSpPr>
          <p:cNvPr id="48" name="Text 46"/>
          <p:cNvSpPr/>
          <p:nvPr/>
        </p:nvSpPr>
        <p:spPr>
          <a:xfrm>
            <a:off x="703302" y="4554260"/>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total sulfur dioxide</a:t>
            </a:r>
            <a:endParaRPr lang="en-US" sz="1500" dirty="0">
              <a:latin typeface="Crimson Pro Semi Bold" panose="020B0604020202020204" charset="-94"/>
            </a:endParaRPr>
          </a:p>
        </p:txBody>
      </p:sp>
      <p:sp>
        <p:nvSpPr>
          <p:cNvPr id="49" name="Text 47"/>
          <p:cNvSpPr/>
          <p:nvPr/>
        </p:nvSpPr>
        <p:spPr>
          <a:xfrm>
            <a:off x="2443754" y="4554260"/>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46.47</a:t>
            </a:r>
            <a:endParaRPr lang="en-US" sz="1500" dirty="0">
              <a:latin typeface="Crimson Pro Semi Bold" panose="020B0604020202020204" charset="-94"/>
            </a:endParaRPr>
          </a:p>
        </p:txBody>
      </p:sp>
      <p:sp>
        <p:nvSpPr>
          <p:cNvPr id="50" name="Text 48"/>
          <p:cNvSpPr/>
          <p:nvPr/>
        </p:nvSpPr>
        <p:spPr>
          <a:xfrm>
            <a:off x="3759156" y="4554260"/>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32.90</a:t>
            </a:r>
            <a:endParaRPr lang="en-US" sz="1500" dirty="0">
              <a:latin typeface="Crimson Pro Semi Bold" panose="020B0604020202020204" charset="-94"/>
            </a:endParaRPr>
          </a:p>
        </p:txBody>
      </p:sp>
      <p:sp>
        <p:nvSpPr>
          <p:cNvPr id="51" name="Text 49"/>
          <p:cNvSpPr/>
          <p:nvPr/>
        </p:nvSpPr>
        <p:spPr>
          <a:xfrm>
            <a:off x="5074559" y="4554260"/>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6.00</a:t>
            </a:r>
            <a:endParaRPr lang="en-US" sz="1500" dirty="0">
              <a:latin typeface="Crimson Pro Semi Bold" panose="020B0604020202020204" charset="-94"/>
            </a:endParaRPr>
          </a:p>
        </p:txBody>
      </p:sp>
      <p:sp>
        <p:nvSpPr>
          <p:cNvPr id="52" name="Text 50"/>
          <p:cNvSpPr/>
          <p:nvPr/>
        </p:nvSpPr>
        <p:spPr>
          <a:xfrm>
            <a:off x="6389961" y="4554260"/>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289.00</a:t>
            </a:r>
            <a:endParaRPr lang="en-US" sz="1500" dirty="0">
              <a:latin typeface="Crimson Pro Semi Bold" panose="020B0604020202020204" charset="-94"/>
            </a:endParaRPr>
          </a:p>
        </p:txBody>
      </p:sp>
      <p:sp>
        <p:nvSpPr>
          <p:cNvPr id="53" name="Shape 51"/>
          <p:cNvSpPr/>
          <p:nvPr/>
        </p:nvSpPr>
        <p:spPr>
          <a:xfrm>
            <a:off x="579715" y="4833937"/>
            <a:ext cx="6577013" cy="361474"/>
          </a:xfrm>
          <a:prstGeom prst="rect">
            <a:avLst/>
          </a:prstGeom>
          <a:solidFill>
            <a:srgbClr val="FFFFFF">
              <a:alpha val="4000"/>
            </a:srgbClr>
          </a:solidFill>
          <a:ln/>
        </p:spPr>
        <p:txBody>
          <a:bodyPr/>
          <a:lstStyle/>
          <a:p>
            <a:endParaRPr lang="tr-TR" sz="1500">
              <a:latin typeface="Crimson Pro Semi Bold" panose="020B0604020202020204" charset="-94"/>
            </a:endParaRPr>
          </a:p>
        </p:txBody>
      </p:sp>
      <p:sp>
        <p:nvSpPr>
          <p:cNvPr id="54" name="Text 52"/>
          <p:cNvSpPr/>
          <p:nvPr/>
        </p:nvSpPr>
        <p:spPr>
          <a:xfrm>
            <a:off x="703302" y="4915733"/>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density</a:t>
            </a:r>
            <a:endParaRPr lang="en-US" sz="1500" dirty="0">
              <a:latin typeface="Crimson Pro Semi Bold" panose="020B0604020202020204" charset="-94"/>
            </a:endParaRPr>
          </a:p>
        </p:txBody>
      </p:sp>
      <p:sp>
        <p:nvSpPr>
          <p:cNvPr id="55" name="Text 53"/>
          <p:cNvSpPr/>
          <p:nvPr/>
        </p:nvSpPr>
        <p:spPr>
          <a:xfrm>
            <a:off x="2443754" y="4915733"/>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0.9967</a:t>
            </a:r>
            <a:endParaRPr lang="en-US" sz="1500" dirty="0">
              <a:latin typeface="Crimson Pro Semi Bold" panose="020B0604020202020204" charset="-94"/>
            </a:endParaRPr>
          </a:p>
        </p:txBody>
      </p:sp>
      <p:sp>
        <p:nvSpPr>
          <p:cNvPr id="56" name="Text 54"/>
          <p:cNvSpPr/>
          <p:nvPr/>
        </p:nvSpPr>
        <p:spPr>
          <a:xfrm>
            <a:off x="3759156" y="4915733"/>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0.0019</a:t>
            </a:r>
            <a:endParaRPr lang="en-US" sz="1500" dirty="0">
              <a:latin typeface="Crimson Pro Semi Bold" panose="020B0604020202020204" charset="-94"/>
            </a:endParaRPr>
          </a:p>
        </p:txBody>
      </p:sp>
      <p:sp>
        <p:nvSpPr>
          <p:cNvPr id="57" name="Text 55"/>
          <p:cNvSpPr/>
          <p:nvPr/>
        </p:nvSpPr>
        <p:spPr>
          <a:xfrm>
            <a:off x="5074559" y="4915733"/>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0.990</a:t>
            </a:r>
            <a:endParaRPr lang="en-US" sz="1500" dirty="0">
              <a:latin typeface="Crimson Pro Semi Bold" panose="020B0604020202020204" charset="-94"/>
            </a:endParaRPr>
          </a:p>
        </p:txBody>
      </p:sp>
      <p:sp>
        <p:nvSpPr>
          <p:cNvPr id="58" name="Text 56"/>
          <p:cNvSpPr/>
          <p:nvPr/>
        </p:nvSpPr>
        <p:spPr>
          <a:xfrm>
            <a:off x="6389961" y="4915733"/>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1.0037</a:t>
            </a:r>
            <a:endParaRPr lang="en-US" sz="1500" dirty="0">
              <a:latin typeface="Crimson Pro Semi Bold" panose="020B0604020202020204" charset="-94"/>
            </a:endParaRPr>
          </a:p>
        </p:txBody>
      </p:sp>
      <p:sp>
        <p:nvSpPr>
          <p:cNvPr id="59" name="Shape 57"/>
          <p:cNvSpPr/>
          <p:nvPr/>
        </p:nvSpPr>
        <p:spPr>
          <a:xfrm>
            <a:off x="579715" y="5195411"/>
            <a:ext cx="6577013" cy="361474"/>
          </a:xfrm>
          <a:prstGeom prst="rect">
            <a:avLst/>
          </a:prstGeom>
          <a:solidFill>
            <a:srgbClr val="000000">
              <a:alpha val="4000"/>
            </a:srgbClr>
          </a:solidFill>
          <a:ln/>
        </p:spPr>
        <p:txBody>
          <a:bodyPr/>
          <a:lstStyle/>
          <a:p>
            <a:endParaRPr lang="tr-TR" sz="1500">
              <a:latin typeface="Crimson Pro Semi Bold" panose="020B0604020202020204" charset="-94"/>
            </a:endParaRPr>
          </a:p>
        </p:txBody>
      </p:sp>
      <p:sp>
        <p:nvSpPr>
          <p:cNvPr id="60" name="Text 58"/>
          <p:cNvSpPr/>
          <p:nvPr/>
        </p:nvSpPr>
        <p:spPr>
          <a:xfrm>
            <a:off x="703302" y="5277207"/>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pH</a:t>
            </a:r>
            <a:endParaRPr lang="en-US" sz="1500" dirty="0">
              <a:latin typeface="Crimson Pro Semi Bold" panose="020B0604020202020204" charset="-94"/>
            </a:endParaRPr>
          </a:p>
        </p:txBody>
      </p:sp>
      <p:sp>
        <p:nvSpPr>
          <p:cNvPr id="61" name="Text 59"/>
          <p:cNvSpPr/>
          <p:nvPr/>
        </p:nvSpPr>
        <p:spPr>
          <a:xfrm>
            <a:off x="2443754" y="5277207"/>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3.31</a:t>
            </a:r>
            <a:endParaRPr lang="en-US" sz="1500" dirty="0">
              <a:latin typeface="Crimson Pro Semi Bold" panose="020B0604020202020204" charset="-94"/>
            </a:endParaRPr>
          </a:p>
        </p:txBody>
      </p:sp>
      <p:sp>
        <p:nvSpPr>
          <p:cNvPr id="62" name="Text 60"/>
          <p:cNvSpPr/>
          <p:nvPr/>
        </p:nvSpPr>
        <p:spPr>
          <a:xfrm>
            <a:off x="3759156" y="5277207"/>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0.15</a:t>
            </a:r>
            <a:endParaRPr lang="en-US" sz="1500" dirty="0">
              <a:latin typeface="Crimson Pro Semi Bold" panose="020B0604020202020204" charset="-94"/>
            </a:endParaRPr>
          </a:p>
        </p:txBody>
      </p:sp>
      <p:sp>
        <p:nvSpPr>
          <p:cNvPr id="63" name="Text 61"/>
          <p:cNvSpPr/>
          <p:nvPr/>
        </p:nvSpPr>
        <p:spPr>
          <a:xfrm>
            <a:off x="5074559" y="5277207"/>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2.74</a:t>
            </a:r>
            <a:endParaRPr lang="en-US" sz="1500" dirty="0">
              <a:latin typeface="Crimson Pro Semi Bold" panose="020B0604020202020204" charset="-94"/>
            </a:endParaRPr>
          </a:p>
        </p:txBody>
      </p:sp>
      <p:sp>
        <p:nvSpPr>
          <p:cNvPr id="64" name="Text 62"/>
          <p:cNvSpPr/>
          <p:nvPr/>
        </p:nvSpPr>
        <p:spPr>
          <a:xfrm>
            <a:off x="6389961" y="5277207"/>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4.01</a:t>
            </a:r>
            <a:endParaRPr lang="en-US" sz="1500" dirty="0">
              <a:latin typeface="Crimson Pro Semi Bold" panose="020B0604020202020204" charset="-94"/>
            </a:endParaRPr>
          </a:p>
        </p:txBody>
      </p:sp>
      <p:sp>
        <p:nvSpPr>
          <p:cNvPr id="65" name="Shape 63"/>
          <p:cNvSpPr/>
          <p:nvPr/>
        </p:nvSpPr>
        <p:spPr>
          <a:xfrm>
            <a:off x="579715" y="5556885"/>
            <a:ext cx="6577013" cy="361474"/>
          </a:xfrm>
          <a:prstGeom prst="rect">
            <a:avLst/>
          </a:prstGeom>
          <a:solidFill>
            <a:srgbClr val="FFFFFF">
              <a:alpha val="4000"/>
            </a:srgbClr>
          </a:solidFill>
          <a:ln/>
        </p:spPr>
        <p:txBody>
          <a:bodyPr/>
          <a:lstStyle/>
          <a:p>
            <a:endParaRPr lang="tr-TR" sz="1500">
              <a:latin typeface="Crimson Pro Semi Bold" panose="020B0604020202020204" charset="-94"/>
            </a:endParaRPr>
          </a:p>
        </p:txBody>
      </p:sp>
      <p:sp>
        <p:nvSpPr>
          <p:cNvPr id="66" name="Text 64"/>
          <p:cNvSpPr/>
          <p:nvPr/>
        </p:nvSpPr>
        <p:spPr>
          <a:xfrm>
            <a:off x="703302" y="5638681"/>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sulphates</a:t>
            </a:r>
            <a:endParaRPr lang="en-US" sz="1500" dirty="0">
              <a:latin typeface="Crimson Pro Semi Bold" panose="020B0604020202020204" charset="-94"/>
            </a:endParaRPr>
          </a:p>
        </p:txBody>
      </p:sp>
      <p:sp>
        <p:nvSpPr>
          <p:cNvPr id="67" name="Text 65"/>
          <p:cNvSpPr/>
          <p:nvPr/>
        </p:nvSpPr>
        <p:spPr>
          <a:xfrm>
            <a:off x="2443754" y="5638681"/>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0.66</a:t>
            </a:r>
            <a:endParaRPr lang="en-US" sz="1500" dirty="0">
              <a:latin typeface="Crimson Pro Semi Bold" panose="020B0604020202020204" charset="-94"/>
            </a:endParaRPr>
          </a:p>
        </p:txBody>
      </p:sp>
      <p:sp>
        <p:nvSpPr>
          <p:cNvPr id="68" name="Text 66"/>
          <p:cNvSpPr/>
          <p:nvPr/>
        </p:nvSpPr>
        <p:spPr>
          <a:xfrm>
            <a:off x="3759156" y="5638681"/>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0.17</a:t>
            </a:r>
            <a:endParaRPr lang="en-US" sz="1500" dirty="0">
              <a:latin typeface="Crimson Pro Semi Bold" panose="020B0604020202020204" charset="-94"/>
            </a:endParaRPr>
          </a:p>
        </p:txBody>
      </p:sp>
      <p:sp>
        <p:nvSpPr>
          <p:cNvPr id="69" name="Text 67"/>
          <p:cNvSpPr/>
          <p:nvPr/>
        </p:nvSpPr>
        <p:spPr>
          <a:xfrm>
            <a:off x="5074559" y="5638681"/>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0.33</a:t>
            </a:r>
            <a:endParaRPr lang="en-US" sz="1500" dirty="0">
              <a:latin typeface="Crimson Pro Semi Bold" panose="020B0604020202020204" charset="-94"/>
            </a:endParaRPr>
          </a:p>
        </p:txBody>
      </p:sp>
      <p:sp>
        <p:nvSpPr>
          <p:cNvPr id="70" name="Text 68"/>
          <p:cNvSpPr/>
          <p:nvPr/>
        </p:nvSpPr>
        <p:spPr>
          <a:xfrm>
            <a:off x="6389961" y="5638681"/>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2.00</a:t>
            </a:r>
            <a:endParaRPr lang="en-US" sz="1500" dirty="0">
              <a:latin typeface="Crimson Pro Semi Bold" panose="020B0604020202020204" charset="-94"/>
            </a:endParaRPr>
          </a:p>
        </p:txBody>
      </p:sp>
      <p:sp>
        <p:nvSpPr>
          <p:cNvPr id="71" name="Shape 69"/>
          <p:cNvSpPr/>
          <p:nvPr/>
        </p:nvSpPr>
        <p:spPr>
          <a:xfrm>
            <a:off x="579715" y="5918359"/>
            <a:ext cx="6577013" cy="361474"/>
          </a:xfrm>
          <a:prstGeom prst="rect">
            <a:avLst/>
          </a:prstGeom>
          <a:solidFill>
            <a:srgbClr val="000000">
              <a:alpha val="4000"/>
            </a:srgbClr>
          </a:solidFill>
          <a:ln/>
        </p:spPr>
        <p:txBody>
          <a:bodyPr/>
          <a:lstStyle/>
          <a:p>
            <a:endParaRPr lang="tr-TR" sz="1500">
              <a:latin typeface="Crimson Pro Semi Bold" panose="020B0604020202020204" charset="-94"/>
            </a:endParaRPr>
          </a:p>
        </p:txBody>
      </p:sp>
      <p:sp>
        <p:nvSpPr>
          <p:cNvPr id="72" name="Text 70"/>
          <p:cNvSpPr/>
          <p:nvPr/>
        </p:nvSpPr>
        <p:spPr>
          <a:xfrm>
            <a:off x="703302" y="6000155"/>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alcohol</a:t>
            </a:r>
            <a:endParaRPr lang="en-US" sz="1500" dirty="0">
              <a:latin typeface="Crimson Pro Semi Bold" panose="020B0604020202020204" charset="-94"/>
            </a:endParaRPr>
          </a:p>
        </p:txBody>
      </p:sp>
      <p:sp>
        <p:nvSpPr>
          <p:cNvPr id="73" name="Text 71"/>
          <p:cNvSpPr/>
          <p:nvPr/>
        </p:nvSpPr>
        <p:spPr>
          <a:xfrm>
            <a:off x="2443754" y="6000155"/>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10.42</a:t>
            </a:r>
            <a:endParaRPr lang="en-US" sz="1500" dirty="0">
              <a:latin typeface="Crimson Pro Semi Bold" panose="020B0604020202020204" charset="-94"/>
            </a:endParaRPr>
          </a:p>
        </p:txBody>
      </p:sp>
      <p:sp>
        <p:nvSpPr>
          <p:cNvPr id="74" name="Text 72"/>
          <p:cNvSpPr/>
          <p:nvPr/>
        </p:nvSpPr>
        <p:spPr>
          <a:xfrm>
            <a:off x="3759156" y="6000155"/>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1.07</a:t>
            </a:r>
            <a:endParaRPr lang="en-US" sz="1500" dirty="0">
              <a:latin typeface="Crimson Pro Semi Bold" panose="020B0604020202020204" charset="-94"/>
            </a:endParaRPr>
          </a:p>
        </p:txBody>
      </p:sp>
      <p:sp>
        <p:nvSpPr>
          <p:cNvPr id="75" name="Text 73"/>
          <p:cNvSpPr/>
          <p:nvPr/>
        </p:nvSpPr>
        <p:spPr>
          <a:xfrm>
            <a:off x="5074559" y="6000155"/>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8.40</a:t>
            </a:r>
            <a:endParaRPr lang="en-US" sz="1500" dirty="0">
              <a:latin typeface="Crimson Pro Semi Bold" panose="020B0604020202020204" charset="-94"/>
            </a:endParaRPr>
          </a:p>
        </p:txBody>
      </p:sp>
      <p:sp>
        <p:nvSpPr>
          <p:cNvPr id="76" name="Text 74"/>
          <p:cNvSpPr/>
          <p:nvPr/>
        </p:nvSpPr>
        <p:spPr>
          <a:xfrm>
            <a:off x="6389961" y="6000155"/>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14.90</a:t>
            </a:r>
            <a:endParaRPr lang="en-US" sz="1500" dirty="0">
              <a:latin typeface="Crimson Pro Semi Bold" panose="020B0604020202020204" charset="-94"/>
            </a:endParaRPr>
          </a:p>
        </p:txBody>
      </p:sp>
      <p:sp>
        <p:nvSpPr>
          <p:cNvPr id="77" name="Shape 75"/>
          <p:cNvSpPr/>
          <p:nvPr/>
        </p:nvSpPr>
        <p:spPr>
          <a:xfrm>
            <a:off x="579715" y="6279833"/>
            <a:ext cx="6577013" cy="361474"/>
          </a:xfrm>
          <a:prstGeom prst="rect">
            <a:avLst/>
          </a:prstGeom>
          <a:solidFill>
            <a:srgbClr val="FFFFFF">
              <a:alpha val="4000"/>
            </a:srgbClr>
          </a:solidFill>
          <a:ln/>
        </p:spPr>
        <p:txBody>
          <a:bodyPr/>
          <a:lstStyle/>
          <a:p>
            <a:endParaRPr lang="tr-TR" sz="1500">
              <a:latin typeface="Crimson Pro Semi Bold" panose="020B0604020202020204" charset="-94"/>
            </a:endParaRPr>
          </a:p>
        </p:txBody>
      </p:sp>
      <p:sp>
        <p:nvSpPr>
          <p:cNvPr id="78" name="Text 76"/>
          <p:cNvSpPr/>
          <p:nvPr/>
        </p:nvSpPr>
        <p:spPr>
          <a:xfrm>
            <a:off x="703302" y="6361628"/>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quality</a:t>
            </a:r>
            <a:endParaRPr lang="en-US" sz="1500" dirty="0">
              <a:latin typeface="Crimson Pro Semi Bold" panose="020B0604020202020204" charset="-94"/>
            </a:endParaRPr>
          </a:p>
        </p:txBody>
      </p:sp>
      <p:sp>
        <p:nvSpPr>
          <p:cNvPr id="79" name="Text 77"/>
          <p:cNvSpPr/>
          <p:nvPr/>
        </p:nvSpPr>
        <p:spPr>
          <a:xfrm>
            <a:off x="2443754" y="6361628"/>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5.64</a:t>
            </a:r>
            <a:endParaRPr lang="en-US" sz="1500" dirty="0">
              <a:latin typeface="Crimson Pro Semi Bold" panose="020B0604020202020204" charset="-94"/>
            </a:endParaRPr>
          </a:p>
        </p:txBody>
      </p:sp>
      <p:sp>
        <p:nvSpPr>
          <p:cNvPr id="80" name="Text 78"/>
          <p:cNvSpPr/>
          <p:nvPr/>
        </p:nvSpPr>
        <p:spPr>
          <a:xfrm>
            <a:off x="3759156" y="6361628"/>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0.81</a:t>
            </a:r>
            <a:endParaRPr lang="en-US" sz="1500" dirty="0">
              <a:latin typeface="Crimson Pro Semi Bold" panose="020B0604020202020204" charset="-94"/>
            </a:endParaRPr>
          </a:p>
        </p:txBody>
      </p:sp>
      <p:sp>
        <p:nvSpPr>
          <p:cNvPr id="81" name="Text 79"/>
          <p:cNvSpPr/>
          <p:nvPr/>
        </p:nvSpPr>
        <p:spPr>
          <a:xfrm>
            <a:off x="5074559" y="6361628"/>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3</a:t>
            </a:r>
            <a:endParaRPr lang="en-US" sz="1500" dirty="0">
              <a:latin typeface="Crimson Pro Semi Bold" panose="020B0604020202020204" charset="-94"/>
            </a:endParaRPr>
          </a:p>
        </p:txBody>
      </p:sp>
      <p:sp>
        <p:nvSpPr>
          <p:cNvPr id="82" name="Text 80"/>
          <p:cNvSpPr/>
          <p:nvPr/>
        </p:nvSpPr>
        <p:spPr>
          <a:xfrm>
            <a:off x="6389961" y="6361628"/>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8</a:t>
            </a:r>
            <a:endParaRPr lang="en-US" sz="1500" dirty="0">
              <a:latin typeface="Crimson Pro Semi Bold" panose="020B0604020202020204" charset="-94"/>
            </a:endParaRPr>
          </a:p>
        </p:txBody>
      </p:sp>
      <p:sp>
        <p:nvSpPr>
          <p:cNvPr id="83" name="Text 81"/>
          <p:cNvSpPr/>
          <p:nvPr/>
        </p:nvSpPr>
        <p:spPr>
          <a:xfrm>
            <a:off x="7473672" y="1602224"/>
            <a:ext cx="1546265" cy="193238"/>
          </a:xfrm>
          <a:prstGeom prst="rect">
            <a:avLst/>
          </a:prstGeom>
          <a:noFill/>
          <a:ln/>
        </p:spPr>
        <p:txBody>
          <a:bodyPr wrap="none" lIns="0" tIns="0" rIns="0" bIns="0" rtlCol="0" anchor="t"/>
          <a:lstStyle/>
          <a:p>
            <a:pPr marL="0" indent="0">
              <a:lnSpc>
                <a:spcPts val="1500"/>
              </a:lnSpc>
              <a:buNone/>
            </a:pPr>
            <a:r>
              <a:rPr lang="en-US" sz="1500" dirty="0">
                <a:solidFill>
                  <a:srgbClr val="152D47"/>
                </a:solidFill>
                <a:latin typeface="Crimson Pro Semi Bold" panose="020B0604020202020204" charset="-94"/>
                <a:ea typeface="Crimson Pro Semi Bold" pitchFamily="34" charset="-122"/>
                <a:cs typeface="Crimson Pro Semi Bold" pitchFamily="34" charset="-120"/>
              </a:rPr>
              <a:t>Beyaz Şarap</a:t>
            </a:r>
            <a:endParaRPr lang="en-US" sz="1500" dirty="0">
              <a:latin typeface="Crimson Pro Semi Bold" panose="020B0604020202020204" charset="-94"/>
            </a:endParaRPr>
          </a:p>
        </p:txBody>
      </p:sp>
      <p:sp>
        <p:nvSpPr>
          <p:cNvPr id="84" name="Shape 82"/>
          <p:cNvSpPr/>
          <p:nvPr/>
        </p:nvSpPr>
        <p:spPr>
          <a:xfrm>
            <a:off x="7473672" y="1934528"/>
            <a:ext cx="6592253" cy="4714399"/>
          </a:xfrm>
          <a:prstGeom prst="roundRect">
            <a:avLst>
              <a:gd name="adj" fmla="val 394"/>
            </a:avLst>
          </a:prstGeom>
          <a:noFill/>
          <a:ln w="7620">
            <a:solidFill>
              <a:srgbClr val="000000">
                <a:alpha val="8000"/>
              </a:srgbClr>
            </a:solidFill>
            <a:prstDash val="solid"/>
          </a:ln>
        </p:spPr>
        <p:txBody>
          <a:bodyPr/>
          <a:lstStyle/>
          <a:p>
            <a:endParaRPr lang="tr-TR" sz="1500">
              <a:latin typeface="Crimson Pro Semi Bold" panose="020B0604020202020204" charset="-94"/>
            </a:endParaRPr>
          </a:p>
        </p:txBody>
      </p:sp>
      <p:sp>
        <p:nvSpPr>
          <p:cNvPr id="85" name="Shape 83"/>
          <p:cNvSpPr/>
          <p:nvPr/>
        </p:nvSpPr>
        <p:spPr>
          <a:xfrm>
            <a:off x="7481292" y="1942148"/>
            <a:ext cx="6577013" cy="361474"/>
          </a:xfrm>
          <a:prstGeom prst="rect">
            <a:avLst/>
          </a:prstGeom>
          <a:solidFill>
            <a:srgbClr val="FFFFFF">
              <a:alpha val="4000"/>
            </a:srgbClr>
          </a:solidFill>
          <a:ln/>
        </p:spPr>
        <p:txBody>
          <a:bodyPr/>
          <a:lstStyle/>
          <a:p>
            <a:endParaRPr lang="tr-TR" sz="1500">
              <a:latin typeface="Crimson Pro Semi Bold" panose="020B0604020202020204" charset="-94"/>
            </a:endParaRPr>
          </a:p>
        </p:txBody>
      </p:sp>
      <p:sp>
        <p:nvSpPr>
          <p:cNvPr id="86" name="Text 84"/>
          <p:cNvSpPr/>
          <p:nvPr/>
        </p:nvSpPr>
        <p:spPr>
          <a:xfrm>
            <a:off x="7604879" y="2023943"/>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Özellik</a:t>
            </a:r>
            <a:endParaRPr lang="en-US" sz="1500" dirty="0">
              <a:latin typeface="Crimson Pro Semi Bold" panose="020B0604020202020204" charset="-94"/>
            </a:endParaRPr>
          </a:p>
        </p:txBody>
      </p:sp>
      <p:sp>
        <p:nvSpPr>
          <p:cNvPr id="87" name="Text 85"/>
          <p:cNvSpPr/>
          <p:nvPr/>
        </p:nvSpPr>
        <p:spPr>
          <a:xfrm>
            <a:off x="9160395" y="2023943"/>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Ortalama</a:t>
            </a:r>
            <a:endParaRPr lang="en-US" sz="1500" dirty="0">
              <a:latin typeface="Crimson Pro Semi Bold" panose="020B0604020202020204" charset="-94"/>
            </a:endParaRPr>
          </a:p>
        </p:txBody>
      </p:sp>
      <p:sp>
        <p:nvSpPr>
          <p:cNvPr id="88" name="Text 86"/>
          <p:cNvSpPr/>
          <p:nvPr/>
        </p:nvSpPr>
        <p:spPr>
          <a:xfrm>
            <a:off x="10475797" y="2023943"/>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Standart Sapma</a:t>
            </a:r>
            <a:endParaRPr lang="en-US" sz="1500" dirty="0">
              <a:latin typeface="Crimson Pro Semi Bold" panose="020B0604020202020204" charset="-94"/>
            </a:endParaRPr>
          </a:p>
        </p:txBody>
      </p:sp>
      <p:sp>
        <p:nvSpPr>
          <p:cNvPr id="89" name="Text 87"/>
          <p:cNvSpPr/>
          <p:nvPr/>
        </p:nvSpPr>
        <p:spPr>
          <a:xfrm>
            <a:off x="11791200" y="2023943"/>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Min</a:t>
            </a:r>
            <a:endParaRPr lang="en-US" sz="1500" dirty="0">
              <a:latin typeface="Crimson Pro Semi Bold" panose="020B0604020202020204" charset="-94"/>
            </a:endParaRPr>
          </a:p>
        </p:txBody>
      </p:sp>
      <p:sp>
        <p:nvSpPr>
          <p:cNvPr id="90" name="Text 88"/>
          <p:cNvSpPr/>
          <p:nvPr/>
        </p:nvSpPr>
        <p:spPr>
          <a:xfrm>
            <a:off x="13106602" y="2023943"/>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Max</a:t>
            </a:r>
            <a:endParaRPr lang="en-US" sz="1500" dirty="0">
              <a:latin typeface="Crimson Pro Semi Bold" panose="020B0604020202020204" charset="-94"/>
            </a:endParaRPr>
          </a:p>
        </p:txBody>
      </p:sp>
      <p:sp>
        <p:nvSpPr>
          <p:cNvPr id="91" name="Shape 89"/>
          <p:cNvSpPr/>
          <p:nvPr/>
        </p:nvSpPr>
        <p:spPr>
          <a:xfrm>
            <a:off x="7481292" y="2303621"/>
            <a:ext cx="6577013" cy="361474"/>
          </a:xfrm>
          <a:prstGeom prst="rect">
            <a:avLst/>
          </a:prstGeom>
          <a:solidFill>
            <a:srgbClr val="000000">
              <a:alpha val="4000"/>
            </a:srgbClr>
          </a:solidFill>
          <a:ln/>
        </p:spPr>
        <p:txBody>
          <a:bodyPr/>
          <a:lstStyle/>
          <a:p>
            <a:endParaRPr lang="tr-TR" sz="1500">
              <a:latin typeface="Crimson Pro Semi Bold" panose="020B0604020202020204" charset="-94"/>
            </a:endParaRPr>
          </a:p>
        </p:txBody>
      </p:sp>
      <p:sp>
        <p:nvSpPr>
          <p:cNvPr id="92" name="Text 90"/>
          <p:cNvSpPr/>
          <p:nvPr/>
        </p:nvSpPr>
        <p:spPr>
          <a:xfrm>
            <a:off x="7604879" y="2385417"/>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fixed acidity</a:t>
            </a:r>
            <a:endParaRPr lang="en-US" sz="1500" dirty="0">
              <a:latin typeface="Crimson Pro Semi Bold" panose="020B0604020202020204" charset="-94"/>
            </a:endParaRPr>
          </a:p>
        </p:txBody>
      </p:sp>
      <p:sp>
        <p:nvSpPr>
          <p:cNvPr id="93" name="Text 91"/>
          <p:cNvSpPr/>
          <p:nvPr/>
        </p:nvSpPr>
        <p:spPr>
          <a:xfrm>
            <a:off x="9160395" y="2385417"/>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6.85</a:t>
            </a:r>
            <a:endParaRPr lang="en-US" sz="1500" dirty="0">
              <a:latin typeface="Crimson Pro Semi Bold" panose="020B0604020202020204" charset="-94"/>
            </a:endParaRPr>
          </a:p>
        </p:txBody>
      </p:sp>
      <p:sp>
        <p:nvSpPr>
          <p:cNvPr id="94" name="Text 92"/>
          <p:cNvSpPr/>
          <p:nvPr/>
        </p:nvSpPr>
        <p:spPr>
          <a:xfrm>
            <a:off x="10475797" y="2385417"/>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0.84</a:t>
            </a:r>
            <a:endParaRPr lang="en-US" sz="1500" dirty="0">
              <a:latin typeface="Crimson Pro Semi Bold" panose="020B0604020202020204" charset="-94"/>
            </a:endParaRPr>
          </a:p>
        </p:txBody>
      </p:sp>
      <p:sp>
        <p:nvSpPr>
          <p:cNvPr id="95" name="Text 93"/>
          <p:cNvSpPr/>
          <p:nvPr/>
        </p:nvSpPr>
        <p:spPr>
          <a:xfrm>
            <a:off x="11791200" y="2385417"/>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3.80</a:t>
            </a:r>
            <a:endParaRPr lang="en-US" sz="1500" dirty="0">
              <a:latin typeface="Crimson Pro Semi Bold" panose="020B0604020202020204" charset="-94"/>
            </a:endParaRPr>
          </a:p>
        </p:txBody>
      </p:sp>
      <p:sp>
        <p:nvSpPr>
          <p:cNvPr id="96" name="Text 94"/>
          <p:cNvSpPr/>
          <p:nvPr/>
        </p:nvSpPr>
        <p:spPr>
          <a:xfrm>
            <a:off x="13106602" y="2385417"/>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14.20</a:t>
            </a:r>
            <a:endParaRPr lang="en-US" sz="1500" dirty="0">
              <a:latin typeface="Crimson Pro Semi Bold" panose="020B0604020202020204" charset="-94"/>
            </a:endParaRPr>
          </a:p>
        </p:txBody>
      </p:sp>
      <p:sp>
        <p:nvSpPr>
          <p:cNvPr id="97" name="Shape 95"/>
          <p:cNvSpPr/>
          <p:nvPr/>
        </p:nvSpPr>
        <p:spPr>
          <a:xfrm>
            <a:off x="7481292" y="2665095"/>
            <a:ext cx="6577013" cy="361474"/>
          </a:xfrm>
          <a:prstGeom prst="rect">
            <a:avLst/>
          </a:prstGeom>
          <a:solidFill>
            <a:srgbClr val="FFFFFF">
              <a:alpha val="4000"/>
            </a:srgbClr>
          </a:solidFill>
          <a:ln/>
        </p:spPr>
        <p:txBody>
          <a:bodyPr/>
          <a:lstStyle/>
          <a:p>
            <a:endParaRPr lang="tr-TR" sz="1500">
              <a:latin typeface="Crimson Pro Semi Bold" panose="020B0604020202020204" charset="-94"/>
            </a:endParaRPr>
          </a:p>
        </p:txBody>
      </p:sp>
      <p:sp>
        <p:nvSpPr>
          <p:cNvPr id="98" name="Text 96"/>
          <p:cNvSpPr/>
          <p:nvPr/>
        </p:nvSpPr>
        <p:spPr>
          <a:xfrm>
            <a:off x="7604879" y="2746891"/>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volatile acidity</a:t>
            </a:r>
            <a:endParaRPr lang="en-US" sz="1500" dirty="0">
              <a:latin typeface="Crimson Pro Semi Bold" panose="020B0604020202020204" charset="-94"/>
            </a:endParaRPr>
          </a:p>
        </p:txBody>
      </p:sp>
      <p:sp>
        <p:nvSpPr>
          <p:cNvPr id="99" name="Text 97"/>
          <p:cNvSpPr/>
          <p:nvPr/>
        </p:nvSpPr>
        <p:spPr>
          <a:xfrm>
            <a:off x="9160395" y="2746891"/>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0.28</a:t>
            </a:r>
            <a:endParaRPr lang="en-US" sz="1500" dirty="0">
              <a:latin typeface="Crimson Pro Semi Bold" panose="020B0604020202020204" charset="-94"/>
            </a:endParaRPr>
          </a:p>
        </p:txBody>
      </p:sp>
      <p:sp>
        <p:nvSpPr>
          <p:cNvPr id="100" name="Text 98"/>
          <p:cNvSpPr/>
          <p:nvPr/>
        </p:nvSpPr>
        <p:spPr>
          <a:xfrm>
            <a:off x="10475797" y="2746891"/>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0.10</a:t>
            </a:r>
            <a:endParaRPr lang="en-US" sz="1500" dirty="0">
              <a:latin typeface="Crimson Pro Semi Bold" panose="020B0604020202020204" charset="-94"/>
            </a:endParaRPr>
          </a:p>
        </p:txBody>
      </p:sp>
      <p:sp>
        <p:nvSpPr>
          <p:cNvPr id="101" name="Text 99"/>
          <p:cNvSpPr/>
          <p:nvPr/>
        </p:nvSpPr>
        <p:spPr>
          <a:xfrm>
            <a:off x="11791200" y="2746891"/>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0.08</a:t>
            </a:r>
            <a:endParaRPr lang="en-US" sz="1500" dirty="0">
              <a:latin typeface="Crimson Pro Semi Bold" panose="020B0604020202020204" charset="-94"/>
            </a:endParaRPr>
          </a:p>
        </p:txBody>
      </p:sp>
      <p:sp>
        <p:nvSpPr>
          <p:cNvPr id="102" name="Text 100"/>
          <p:cNvSpPr/>
          <p:nvPr/>
        </p:nvSpPr>
        <p:spPr>
          <a:xfrm>
            <a:off x="13106602" y="2746891"/>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1.10</a:t>
            </a:r>
            <a:endParaRPr lang="en-US" sz="1500" dirty="0">
              <a:latin typeface="Crimson Pro Semi Bold" panose="020B0604020202020204" charset="-94"/>
            </a:endParaRPr>
          </a:p>
        </p:txBody>
      </p:sp>
      <p:sp>
        <p:nvSpPr>
          <p:cNvPr id="103" name="Shape 101"/>
          <p:cNvSpPr/>
          <p:nvPr/>
        </p:nvSpPr>
        <p:spPr>
          <a:xfrm>
            <a:off x="7481292" y="3026569"/>
            <a:ext cx="6577013" cy="361474"/>
          </a:xfrm>
          <a:prstGeom prst="rect">
            <a:avLst/>
          </a:prstGeom>
          <a:solidFill>
            <a:srgbClr val="000000">
              <a:alpha val="4000"/>
            </a:srgbClr>
          </a:solidFill>
          <a:ln/>
        </p:spPr>
        <p:txBody>
          <a:bodyPr/>
          <a:lstStyle/>
          <a:p>
            <a:endParaRPr lang="tr-TR" sz="1500">
              <a:latin typeface="Crimson Pro Semi Bold" panose="020B0604020202020204" charset="-94"/>
            </a:endParaRPr>
          </a:p>
        </p:txBody>
      </p:sp>
      <p:sp>
        <p:nvSpPr>
          <p:cNvPr id="104" name="Text 102"/>
          <p:cNvSpPr/>
          <p:nvPr/>
        </p:nvSpPr>
        <p:spPr>
          <a:xfrm>
            <a:off x="7604879" y="3108365"/>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citric acid</a:t>
            </a:r>
            <a:endParaRPr lang="en-US" sz="1500" dirty="0">
              <a:latin typeface="Crimson Pro Semi Bold" panose="020B0604020202020204" charset="-94"/>
            </a:endParaRPr>
          </a:p>
        </p:txBody>
      </p:sp>
      <p:sp>
        <p:nvSpPr>
          <p:cNvPr id="105" name="Text 103"/>
          <p:cNvSpPr/>
          <p:nvPr/>
        </p:nvSpPr>
        <p:spPr>
          <a:xfrm>
            <a:off x="9160395" y="3108365"/>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0.33</a:t>
            </a:r>
            <a:endParaRPr lang="en-US" sz="1500" dirty="0">
              <a:latin typeface="Crimson Pro Semi Bold" panose="020B0604020202020204" charset="-94"/>
            </a:endParaRPr>
          </a:p>
        </p:txBody>
      </p:sp>
      <p:sp>
        <p:nvSpPr>
          <p:cNvPr id="106" name="Text 104"/>
          <p:cNvSpPr/>
          <p:nvPr/>
        </p:nvSpPr>
        <p:spPr>
          <a:xfrm>
            <a:off x="10475797" y="3108365"/>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0.12</a:t>
            </a:r>
            <a:endParaRPr lang="en-US" sz="1500" dirty="0">
              <a:latin typeface="Crimson Pro Semi Bold" panose="020B0604020202020204" charset="-94"/>
            </a:endParaRPr>
          </a:p>
        </p:txBody>
      </p:sp>
      <p:sp>
        <p:nvSpPr>
          <p:cNvPr id="107" name="Text 105"/>
          <p:cNvSpPr/>
          <p:nvPr/>
        </p:nvSpPr>
        <p:spPr>
          <a:xfrm>
            <a:off x="11791200" y="3108365"/>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0.00</a:t>
            </a:r>
            <a:endParaRPr lang="en-US" sz="1500" dirty="0">
              <a:latin typeface="Crimson Pro Semi Bold" panose="020B0604020202020204" charset="-94"/>
            </a:endParaRPr>
          </a:p>
        </p:txBody>
      </p:sp>
      <p:sp>
        <p:nvSpPr>
          <p:cNvPr id="108" name="Text 106"/>
          <p:cNvSpPr/>
          <p:nvPr/>
        </p:nvSpPr>
        <p:spPr>
          <a:xfrm>
            <a:off x="13106602" y="3108365"/>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1.66</a:t>
            </a:r>
            <a:endParaRPr lang="en-US" sz="1500" dirty="0">
              <a:latin typeface="Crimson Pro Semi Bold" panose="020B0604020202020204" charset="-94"/>
            </a:endParaRPr>
          </a:p>
        </p:txBody>
      </p:sp>
      <p:sp>
        <p:nvSpPr>
          <p:cNvPr id="109" name="Shape 107"/>
          <p:cNvSpPr/>
          <p:nvPr/>
        </p:nvSpPr>
        <p:spPr>
          <a:xfrm>
            <a:off x="7481292" y="3388043"/>
            <a:ext cx="6577013" cy="361474"/>
          </a:xfrm>
          <a:prstGeom prst="rect">
            <a:avLst/>
          </a:prstGeom>
          <a:solidFill>
            <a:srgbClr val="FFFFFF">
              <a:alpha val="4000"/>
            </a:srgbClr>
          </a:solidFill>
          <a:ln/>
        </p:spPr>
        <p:txBody>
          <a:bodyPr/>
          <a:lstStyle/>
          <a:p>
            <a:endParaRPr lang="tr-TR" sz="1500">
              <a:latin typeface="Crimson Pro Semi Bold" panose="020B0604020202020204" charset="-94"/>
            </a:endParaRPr>
          </a:p>
        </p:txBody>
      </p:sp>
      <p:sp>
        <p:nvSpPr>
          <p:cNvPr id="110" name="Text 108"/>
          <p:cNvSpPr/>
          <p:nvPr/>
        </p:nvSpPr>
        <p:spPr>
          <a:xfrm>
            <a:off x="7604879" y="3469838"/>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residual sugar</a:t>
            </a:r>
            <a:endParaRPr lang="en-US" sz="1500" dirty="0">
              <a:latin typeface="Crimson Pro Semi Bold" panose="020B0604020202020204" charset="-94"/>
            </a:endParaRPr>
          </a:p>
        </p:txBody>
      </p:sp>
      <p:sp>
        <p:nvSpPr>
          <p:cNvPr id="111" name="Text 109"/>
          <p:cNvSpPr/>
          <p:nvPr/>
        </p:nvSpPr>
        <p:spPr>
          <a:xfrm>
            <a:off x="9160395" y="3469838"/>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6.39</a:t>
            </a:r>
            <a:endParaRPr lang="en-US" sz="1500" dirty="0">
              <a:latin typeface="Crimson Pro Semi Bold" panose="020B0604020202020204" charset="-94"/>
            </a:endParaRPr>
          </a:p>
        </p:txBody>
      </p:sp>
      <p:sp>
        <p:nvSpPr>
          <p:cNvPr id="112" name="Text 110"/>
          <p:cNvSpPr/>
          <p:nvPr/>
        </p:nvSpPr>
        <p:spPr>
          <a:xfrm>
            <a:off x="10475797" y="3469838"/>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5.07</a:t>
            </a:r>
            <a:endParaRPr lang="en-US" sz="1500" dirty="0">
              <a:latin typeface="Crimson Pro Semi Bold" panose="020B0604020202020204" charset="-94"/>
            </a:endParaRPr>
          </a:p>
        </p:txBody>
      </p:sp>
      <p:sp>
        <p:nvSpPr>
          <p:cNvPr id="113" name="Text 111"/>
          <p:cNvSpPr/>
          <p:nvPr/>
        </p:nvSpPr>
        <p:spPr>
          <a:xfrm>
            <a:off x="11791200" y="3469838"/>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0.60</a:t>
            </a:r>
            <a:endParaRPr lang="en-US" sz="1500" dirty="0">
              <a:latin typeface="Crimson Pro Semi Bold" panose="020B0604020202020204" charset="-94"/>
            </a:endParaRPr>
          </a:p>
        </p:txBody>
      </p:sp>
      <p:sp>
        <p:nvSpPr>
          <p:cNvPr id="114" name="Text 112"/>
          <p:cNvSpPr/>
          <p:nvPr/>
        </p:nvSpPr>
        <p:spPr>
          <a:xfrm>
            <a:off x="13106602" y="3469838"/>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65.80</a:t>
            </a:r>
            <a:endParaRPr lang="en-US" sz="1500" dirty="0">
              <a:latin typeface="Crimson Pro Semi Bold" panose="020B0604020202020204" charset="-94"/>
            </a:endParaRPr>
          </a:p>
        </p:txBody>
      </p:sp>
      <p:sp>
        <p:nvSpPr>
          <p:cNvPr id="115" name="Shape 113"/>
          <p:cNvSpPr/>
          <p:nvPr/>
        </p:nvSpPr>
        <p:spPr>
          <a:xfrm>
            <a:off x="7481292" y="3749516"/>
            <a:ext cx="6577013" cy="361474"/>
          </a:xfrm>
          <a:prstGeom prst="rect">
            <a:avLst/>
          </a:prstGeom>
          <a:solidFill>
            <a:srgbClr val="000000">
              <a:alpha val="4000"/>
            </a:srgbClr>
          </a:solidFill>
          <a:ln/>
        </p:spPr>
        <p:txBody>
          <a:bodyPr/>
          <a:lstStyle/>
          <a:p>
            <a:endParaRPr lang="tr-TR" sz="1500">
              <a:latin typeface="Crimson Pro Semi Bold" panose="020B0604020202020204" charset="-94"/>
            </a:endParaRPr>
          </a:p>
        </p:txBody>
      </p:sp>
      <p:sp>
        <p:nvSpPr>
          <p:cNvPr id="116" name="Text 114"/>
          <p:cNvSpPr/>
          <p:nvPr/>
        </p:nvSpPr>
        <p:spPr>
          <a:xfrm>
            <a:off x="7604879" y="3831312"/>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chlorides</a:t>
            </a:r>
            <a:endParaRPr lang="en-US" sz="1500" dirty="0">
              <a:latin typeface="Crimson Pro Semi Bold" panose="020B0604020202020204" charset="-94"/>
            </a:endParaRPr>
          </a:p>
        </p:txBody>
      </p:sp>
      <p:sp>
        <p:nvSpPr>
          <p:cNvPr id="117" name="Text 115"/>
          <p:cNvSpPr/>
          <p:nvPr/>
        </p:nvSpPr>
        <p:spPr>
          <a:xfrm>
            <a:off x="9160395" y="3831312"/>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0.05</a:t>
            </a:r>
            <a:endParaRPr lang="en-US" sz="1500" dirty="0">
              <a:latin typeface="Crimson Pro Semi Bold" panose="020B0604020202020204" charset="-94"/>
            </a:endParaRPr>
          </a:p>
        </p:txBody>
      </p:sp>
      <p:sp>
        <p:nvSpPr>
          <p:cNvPr id="118" name="Text 116"/>
          <p:cNvSpPr/>
          <p:nvPr/>
        </p:nvSpPr>
        <p:spPr>
          <a:xfrm>
            <a:off x="10475797" y="3831312"/>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0.02</a:t>
            </a:r>
            <a:endParaRPr lang="en-US" sz="1500" dirty="0">
              <a:latin typeface="Crimson Pro Semi Bold" panose="020B0604020202020204" charset="-94"/>
            </a:endParaRPr>
          </a:p>
        </p:txBody>
      </p:sp>
      <p:sp>
        <p:nvSpPr>
          <p:cNvPr id="119" name="Text 117"/>
          <p:cNvSpPr/>
          <p:nvPr/>
        </p:nvSpPr>
        <p:spPr>
          <a:xfrm>
            <a:off x="11791200" y="3831312"/>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0.01</a:t>
            </a:r>
            <a:endParaRPr lang="en-US" sz="1500" dirty="0">
              <a:latin typeface="Crimson Pro Semi Bold" panose="020B0604020202020204" charset="-94"/>
            </a:endParaRPr>
          </a:p>
        </p:txBody>
      </p:sp>
      <p:sp>
        <p:nvSpPr>
          <p:cNvPr id="120" name="Text 118"/>
          <p:cNvSpPr/>
          <p:nvPr/>
        </p:nvSpPr>
        <p:spPr>
          <a:xfrm>
            <a:off x="13106602" y="3831312"/>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0.35</a:t>
            </a:r>
            <a:endParaRPr lang="en-US" sz="1500" dirty="0">
              <a:latin typeface="Crimson Pro Semi Bold" panose="020B0604020202020204" charset="-94"/>
            </a:endParaRPr>
          </a:p>
        </p:txBody>
      </p:sp>
      <p:sp>
        <p:nvSpPr>
          <p:cNvPr id="121" name="Shape 119"/>
          <p:cNvSpPr/>
          <p:nvPr/>
        </p:nvSpPr>
        <p:spPr>
          <a:xfrm>
            <a:off x="7481292" y="4110990"/>
            <a:ext cx="6577013" cy="361474"/>
          </a:xfrm>
          <a:prstGeom prst="rect">
            <a:avLst/>
          </a:prstGeom>
          <a:solidFill>
            <a:srgbClr val="FFFFFF">
              <a:alpha val="4000"/>
            </a:srgbClr>
          </a:solidFill>
          <a:ln/>
        </p:spPr>
        <p:txBody>
          <a:bodyPr/>
          <a:lstStyle/>
          <a:p>
            <a:endParaRPr lang="tr-TR" sz="1500">
              <a:latin typeface="Crimson Pro Semi Bold" panose="020B0604020202020204" charset="-94"/>
            </a:endParaRPr>
          </a:p>
        </p:txBody>
      </p:sp>
      <p:sp>
        <p:nvSpPr>
          <p:cNvPr id="122" name="Text 120"/>
          <p:cNvSpPr/>
          <p:nvPr/>
        </p:nvSpPr>
        <p:spPr>
          <a:xfrm>
            <a:off x="7604879" y="4192786"/>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free sulfur dioxide</a:t>
            </a:r>
            <a:endParaRPr lang="en-US" sz="1500" dirty="0">
              <a:latin typeface="Crimson Pro Semi Bold" panose="020B0604020202020204" charset="-94"/>
            </a:endParaRPr>
          </a:p>
        </p:txBody>
      </p:sp>
      <p:sp>
        <p:nvSpPr>
          <p:cNvPr id="123" name="Text 121"/>
          <p:cNvSpPr/>
          <p:nvPr/>
        </p:nvSpPr>
        <p:spPr>
          <a:xfrm>
            <a:off x="9160395" y="4192786"/>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35.31</a:t>
            </a:r>
            <a:endParaRPr lang="en-US" sz="1500" dirty="0">
              <a:latin typeface="Crimson Pro Semi Bold" panose="020B0604020202020204" charset="-94"/>
            </a:endParaRPr>
          </a:p>
        </p:txBody>
      </p:sp>
      <p:sp>
        <p:nvSpPr>
          <p:cNvPr id="124" name="Text 122"/>
          <p:cNvSpPr/>
          <p:nvPr/>
        </p:nvSpPr>
        <p:spPr>
          <a:xfrm>
            <a:off x="10475797" y="4192786"/>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17.01</a:t>
            </a:r>
            <a:endParaRPr lang="en-US" sz="1500" dirty="0">
              <a:latin typeface="Crimson Pro Semi Bold" panose="020B0604020202020204" charset="-94"/>
            </a:endParaRPr>
          </a:p>
        </p:txBody>
      </p:sp>
      <p:sp>
        <p:nvSpPr>
          <p:cNvPr id="125" name="Text 123"/>
          <p:cNvSpPr/>
          <p:nvPr/>
        </p:nvSpPr>
        <p:spPr>
          <a:xfrm>
            <a:off x="11791200" y="4192786"/>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2.00</a:t>
            </a:r>
            <a:endParaRPr lang="en-US" sz="1500" dirty="0">
              <a:latin typeface="Crimson Pro Semi Bold" panose="020B0604020202020204" charset="-94"/>
            </a:endParaRPr>
          </a:p>
        </p:txBody>
      </p:sp>
      <p:sp>
        <p:nvSpPr>
          <p:cNvPr id="126" name="Text 124"/>
          <p:cNvSpPr/>
          <p:nvPr/>
        </p:nvSpPr>
        <p:spPr>
          <a:xfrm>
            <a:off x="13106602" y="4192786"/>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289.00</a:t>
            </a:r>
            <a:endParaRPr lang="en-US" sz="1500" dirty="0">
              <a:latin typeface="Crimson Pro Semi Bold" panose="020B0604020202020204" charset="-94"/>
            </a:endParaRPr>
          </a:p>
        </p:txBody>
      </p:sp>
      <p:sp>
        <p:nvSpPr>
          <p:cNvPr id="127" name="Shape 125"/>
          <p:cNvSpPr/>
          <p:nvPr/>
        </p:nvSpPr>
        <p:spPr>
          <a:xfrm>
            <a:off x="7481292" y="4472464"/>
            <a:ext cx="6577013" cy="361474"/>
          </a:xfrm>
          <a:prstGeom prst="rect">
            <a:avLst/>
          </a:prstGeom>
          <a:solidFill>
            <a:srgbClr val="000000">
              <a:alpha val="4000"/>
            </a:srgbClr>
          </a:solidFill>
          <a:ln/>
        </p:spPr>
        <p:txBody>
          <a:bodyPr/>
          <a:lstStyle/>
          <a:p>
            <a:endParaRPr lang="tr-TR" sz="1500">
              <a:latin typeface="Crimson Pro Semi Bold" panose="020B0604020202020204" charset="-94"/>
            </a:endParaRPr>
          </a:p>
        </p:txBody>
      </p:sp>
      <p:sp>
        <p:nvSpPr>
          <p:cNvPr id="128" name="Text 126"/>
          <p:cNvSpPr/>
          <p:nvPr/>
        </p:nvSpPr>
        <p:spPr>
          <a:xfrm>
            <a:off x="7604879" y="4554260"/>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total sulfur dioxide</a:t>
            </a:r>
            <a:endParaRPr lang="en-US" sz="1500" dirty="0">
              <a:latin typeface="Crimson Pro Semi Bold" panose="020B0604020202020204" charset="-94"/>
            </a:endParaRPr>
          </a:p>
        </p:txBody>
      </p:sp>
      <p:sp>
        <p:nvSpPr>
          <p:cNvPr id="129" name="Text 127"/>
          <p:cNvSpPr/>
          <p:nvPr/>
        </p:nvSpPr>
        <p:spPr>
          <a:xfrm>
            <a:off x="9160395" y="4554260"/>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138.36</a:t>
            </a:r>
            <a:endParaRPr lang="en-US" sz="1500" dirty="0">
              <a:latin typeface="Crimson Pro Semi Bold" panose="020B0604020202020204" charset="-94"/>
            </a:endParaRPr>
          </a:p>
        </p:txBody>
      </p:sp>
      <p:sp>
        <p:nvSpPr>
          <p:cNvPr id="130" name="Text 128"/>
          <p:cNvSpPr/>
          <p:nvPr/>
        </p:nvSpPr>
        <p:spPr>
          <a:xfrm>
            <a:off x="10475797" y="4554260"/>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42.50</a:t>
            </a:r>
            <a:endParaRPr lang="en-US" sz="1500" dirty="0">
              <a:latin typeface="Crimson Pro Semi Bold" panose="020B0604020202020204" charset="-94"/>
            </a:endParaRPr>
          </a:p>
        </p:txBody>
      </p:sp>
      <p:sp>
        <p:nvSpPr>
          <p:cNvPr id="131" name="Text 129"/>
          <p:cNvSpPr/>
          <p:nvPr/>
        </p:nvSpPr>
        <p:spPr>
          <a:xfrm>
            <a:off x="11791200" y="4554260"/>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9.00</a:t>
            </a:r>
            <a:endParaRPr lang="en-US" sz="1500" dirty="0">
              <a:latin typeface="Crimson Pro Semi Bold" panose="020B0604020202020204" charset="-94"/>
            </a:endParaRPr>
          </a:p>
        </p:txBody>
      </p:sp>
      <p:sp>
        <p:nvSpPr>
          <p:cNvPr id="132" name="Text 130"/>
          <p:cNvSpPr/>
          <p:nvPr/>
        </p:nvSpPr>
        <p:spPr>
          <a:xfrm>
            <a:off x="13106602" y="4554260"/>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440.00</a:t>
            </a:r>
            <a:endParaRPr lang="en-US" sz="1500" dirty="0">
              <a:latin typeface="Crimson Pro Semi Bold" panose="020B0604020202020204" charset="-94"/>
            </a:endParaRPr>
          </a:p>
        </p:txBody>
      </p:sp>
      <p:sp>
        <p:nvSpPr>
          <p:cNvPr id="133" name="Shape 131"/>
          <p:cNvSpPr/>
          <p:nvPr/>
        </p:nvSpPr>
        <p:spPr>
          <a:xfrm>
            <a:off x="7481292" y="4833937"/>
            <a:ext cx="6577013" cy="361474"/>
          </a:xfrm>
          <a:prstGeom prst="rect">
            <a:avLst/>
          </a:prstGeom>
          <a:solidFill>
            <a:srgbClr val="FFFFFF">
              <a:alpha val="4000"/>
            </a:srgbClr>
          </a:solidFill>
          <a:ln/>
        </p:spPr>
        <p:txBody>
          <a:bodyPr/>
          <a:lstStyle/>
          <a:p>
            <a:endParaRPr lang="tr-TR" sz="1500">
              <a:latin typeface="Crimson Pro Semi Bold" panose="020B0604020202020204" charset="-94"/>
            </a:endParaRPr>
          </a:p>
        </p:txBody>
      </p:sp>
      <p:sp>
        <p:nvSpPr>
          <p:cNvPr id="134" name="Text 132"/>
          <p:cNvSpPr/>
          <p:nvPr/>
        </p:nvSpPr>
        <p:spPr>
          <a:xfrm>
            <a:off x="7604879" y="4915733"/>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density</a:t>
            </a:r>
            <a:endParaRPr lang="en-US" sz="1500" dirty="0">
              <a:latin typeface="Crimson Pro Semi Bold" panose="020B0604020202020204" charset="-94"/>
            </a:endParaRPr>
          </a:p>
        </p:txBody>
      </p:sp>
      <p:sp>
        <p:nvSpPr>
          <p:cNvPr id="135" name="Text 133"/>
          <p:cNvSpPr/>
          <p:nvPr/>
        </p:nvSpPr>
        <p:spPr>
          <a:xfrm>
            <a:off x="9160395" y="4915733"/>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0.9940</a:t>
            </a:r>
            <a:endParaRPr lang="en-US" sz="1500" dirty="0">
              <a:latin typeface="Crimson Pro Semi Bold" panose="020B0604020202020204" charset="-94"/>
            </a:endParaRPr>
          </a:p>
        </p:txBody>
      </p:sp>
      <p:sp>
        <p:nvSpPr>
          <p:cNvPr id="136" name="Text 134"/>
          <p:cNvSpPr/>
          <p:nvPr/>
        </p:nvSpPr>
        <p:spPr>
          <a:xfrm>
            <a:off x="10475797" y="4915733"/>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0.0030</a:t>
            </a:r>
            <a:endParaRPr lang="en-US" sz="1500" dirty="0">
              <a:latin typeface="Crimson Pro Semi Bold" panose="020B0604020202020204" charset="-94"/>
            </a:endParaRPr>
          </a:p>
        </p:txBody>
      </p:sp>
      <p:sp>
        <p:nvSpPr>
          <p:cNvPr id="137" name="Text 135"/>
          <p:cNvSpPr/>
          <p:nvPr/>
        </p:nvSpPr>
        <p:spPr>
          <a:xfrm>
            <a:off x="11791200" y="4915733"/>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0.987</a:t>
            </a:r>
            <a:endParaRPr lang="en-US" sz="1500" dirty="0">
              <a:latin typeface="Crimson Pro Semi Bold" panose="020B0604020202020204" charset="-94"/>
            </a:endParaRPr>
          </a:p>
        </p:txBody>
      </p:sp>
      <p:sp>
        <p:nvSpPr>
          <p:cNvPr id="138" name="Text 136"/>
          <p:cNvSpPr/>
          <p:nvPr/>
        </p:nvSpPr>
        <p:spPr>
          <a:xfrm>
            <a:off x="13106602" y="4915733"/>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1.039</a:t>
            </a:r>
            <a:endParaRPr lang="en-US" sz="1500" dirty="0">
              <a:latin typeface="Crimson Pro Semi Bold" panose="020B0604020202020204" charset="-94"/>
            </a:endParaRPr>
          </a:p>
        </p:txBody>
      </p:sp>
      <p:sp>
        <p:nvSpPr>
          <p:cNvPr id="139" name="Shape 137"/>
          <p:cNvSpPr/>
          <p:nvPr/>
        </p:nvSpPr>
        <p:spPr>
          <a:xfrm>
            <a:off x="7481292" y="5195411"/>
            <a:ext cx="6577013" cy="361474"/>
          </a:xfrm>
          <a:prstGeom prst="rect">
            <a:avLst/>
          </a:prstGeom>
          <a:solidFill>
            <a:srgbClr val="000000">
              <a:alpha val="4000"/>
            </a:srgbClr>
          </a:solidFill>
          <a:ln/>
        </p:spPr>
        <p:txBody>
          <a:bodyPr/>
          <a:lstStyle/>
          <a:p>
            <a:endParaRPr lang="tr-TR" sz="1500">
              <a:latin typeface="Crimson Pro Semi Bold" panose="020B0604020202020204" charset="-94"/>
            </a:endParaRPr>
          </a:p>
        </p:txBody>
      </p:sp>
      <p:sp>
        <p:nvSpPr>
          <p:cNvPr id="140" name="Text 138"/>
          <p:cNvSpPr/>
          <p:nvPr/>
        </p:nvSpPr>
        <p:spPr>
          <a:xfrm>
            <a:off x="7604879" y="5277207"/>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pH</a:t>
            </a:r>
            <a:endParaRPr lang="en-US" sz="1500" dirty="0">
              <a:latin typeface="Crimson Pro Semi Bold" panose="020B0604020202020204" charset="-94"/>
            </a:endParaRPr>
          </a:p>
        </p:txBody>
      </p:sp>
      <p:sp>
        <p:nvSpPr>
          <p:cNvPr id="141" name="Text 139"/>
          <p:cNvSpPr/>
          <p:nvPr/>
        </p:nvSpPr>
        <p:spPr>
          <a:xfrm>
            <a:off x="9160395" y="5277207"/>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3.19</a:t>
            </a:r>
            <a:endParaRPr lang="en-US" sz="1500" dirty="0">
              <a:latin typeface="Crimson Pro Semi Bold" panose="020B0604020202020204" charset="-94"/>
            </a:endParaRPr>
          </a:p>
        </p:txBody>
      </p:sp>
      <p:sp>
        <p:nvSpPr>
          <p:cNvPr id="142" name="Text 140"/>
          <p:cNvSpPr/>
          <p:nvPr/>
        </p:nvSpPr>
        <p:spPr>
          <a:xfrm>
            <a:off x="10475797" y="5277207"/>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0.15</a:t>
            </a:r>
            <a:endParaRPr lang="en-US" sz="1500" dirty="0">
              <a:latin typeface="Crimson Pro Semi Bold" panose="020B0604020202020204" charset="-94"/>
            </a:endParaRPr>
          </a:p>
        </p:txBody>
      </p:sp>
      <p:sp>
        <p:nvSpPr>
          <p:cNvPr id="143" name="Text 141"/>
          <p:cNvSpPr/>
          <p:nvPr/>
        </p:nvSpPr>
        <p:spPr>
          <a:xfrm>
            <a:off x="11791200" y="5277207"/>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2.72</a:t>
            </a:r>
            <a:endParaRPr lang="en-US" sz="1500" dirty="0">
              <a:latin typeface="Crimson Pro Semi Bold" panose="020B0604020202020204" charset="-94"/>
            </a:endParaRPr>
          </a:p>
        </p:txBody>
      </p:sp>
      <p:sp>
        <p:nvSpPr>
          <p:cNvPr id="144" name="Text 142"/>
          <p:cNvSpPr/>
          <p:nvPr/>
        </p:nvSpPr>
        <p:spPr>
          <a:xfrm>
            <a:off x="13106602" y="5277207"/>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3.82</a:t>
            </a:r>
            <a:endParaRPr lang="en-US" sz="1500" dirty="0">
              <a:latin typeface="Crimson Pro Semi Bold" panose="020B0604020202020204" charset="-94"/>
            </a:endParaRPr>
          </a:p>
        </p:txBody>
      </p:sp>
      <p:sp>
        <p:nvSpPr>
          <p:cNvPr id="145" name="Shape 143"/>
          <p:cNvSpPr/>
          <p:nvPr/>
        </p:nvSpPr>
        <p:spPr>
          <a:xfrm>
            <a:off x="7481292" y="5556885"/>
            <a:ext cx="6577013" cy="361474"/>
          </a:xfrm>
          <a:prstGeom prst="rect">
            <a:avLst/>
          </a:prstGeom>
          <a:solidFill>
            <a:srgbClr val="FFFFFF">
              <a:alpha val="4000"/>
            </a:srgbClr>
          </a:solidFill>
          <a:ln/>
        </p:spPr>
        <p:txBody>
          <a:bodyPr/>
          <a:lstStyle/>
          <a:p>
            <a:endParaRPr lang="tr-TR" sz="1500">
              <a:latin typeface="Crimson Pro Semi Bold" panose="020B0604020202020204" charset="-94"/>
            </a:endParaRPr>
          </a:p>
        </p:txBody>
      </p:sp>
      <p:sp>
        <p:nvSpPr>
          <p:cNvPr id="146" name="Text 144"/>
          <p:cNvSpPr/>
          <p:nvPr/>
        </p:nvSpPr>
        <p:spPr>
          <a:xfrm>
            <a:off x="7604879" y="5638681"/>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sulphates</a:t>
            </a:r>
            <a:endParaRPr lang="en-US" sz="1500" dirty="0">
              <a:latin typeface="Crimson Pro Semi Bold" panose="020B0604020202020204" charset="-94"/>
            </a:endParaRPr>
          </a:p>
        </p:txBody>
      </p:sp>
      <p:sp>
        <p:nvSpPr>
          <p:cNvPr id="147" name="Text 145"/>
          <p:cNvSpPr/>
          <p:nvPr/>
        </p:nvSpPr>
        <p:spPr>
          <a:xfrm>
            <a:off x="9160395" y="5638681"/>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0.49</a:t>
            </a:r>
            <a:endParaRPr lang="en-US" sz="1500" dirty="0">
              <a:latin typeface="Crimson Pro Semi Bold" panose="020B0604020202020204" charset="-94"/>
            </a:endParaRPr>
          </a:p>
        </p:txBody>
      </p:sp>
      <p:sp>
        <p:nvSpPr>
          <p:cNvPr id="148" name="Text 146"/>
          <p:cNvSpPr/>
          <p:nvPr/>
        </p:nvSpPr>
        <p:spPr>
          <a:xfrm>
            <a:off x="10475797" y="5638681"/>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0.11</a:t>
            </a:r>
            <a:endParaRPr lang="en-US" sz="1500" dirty="0">
              <a:latin typeface="Crimson Pro Semi Bold" panose="020B0604020202020204" charset="-94"/>
            </a:endParaRPr>
          </a:p>
        </p:txBody>
      </p:sp>
      <p:sp>
        <p:nvSpPr>
          <p:cNvPr id="149" name="Text 147"/>
          <p:cNvSpPr/>
          <p:nvPr/>
        </p:nvSpPr>
        <p:spPr>
          <a:xfrm>
            <a:off x="11791200" y="5638681"/>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0.22</a:t>
            </a:r>
            <a:endParaRPr lang="en-US" sz="1500" dirty="0">
              <a:latin typeface="Crimson Pro Semi Bold" panose="020B0604020202020204" charset="-94"/>
            </a:endParaRPr>
          </a:p>
        </p:txBody>
      </p:sp>
      <p:sp>
        <p:nvSpPr>
          <p:cNvPr id="150" name="Text 148"/>
          <p:cNvSpPr/>
          <p:nvPr/>
        </p:nvSpPr>
        <p:spPr>
          <a:xfrm>
            <a:off x="13106602" y="5638681"/>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1.08</a:t>
            </a:r>
            <a:endParaRPr lang="en-US" sz="1500" dirty="0">
              <a:latin typeface="Crimson Pro Semi Bold" panose="020B0604020202020204" charset="-94"/>
            </a:endParaRPr>
          </a:p>
        </p:txBody>
      </p:sp>
      <p:sp>
        <p:nvSpPr>
          <p:cNvPr id="151" name="Shape 149"/>
          <p:cNvSpPr/>
          <p:nvPr/>
        </p:nvSpPr>
        <p:spPr>
          <a:xfrm>
            <a:off x="7481292" y="5918359"/>
            <a:ext cx="6577013" cy="361474"/>
          </a:xfrm>
          <a:prstGeom prst="rect">
            <a:avLst/>
          </a:prstGeom>
          <a:solidFill>
            <a:srgbClr val="000000">
              <a:alpha val="4000"/>
            </a:srgbClr>
          </a:solidFill>
          <a:ln/>
        </p:spPr>
        <p:txBody>
          <a:bodyPr/>
          <a:lstStyle/>
          <a:p>
            <a:endParaRPr lang="tr-TR" sz="1500">
              <a:latin typeface="Crimson Pro Semi Bold" panose="020B0604020202020204" charset="-94"/>
            </a:endParaRPr>
          </a:p>
        </p:txBody>
      </p:sp>
      <p:sp>
        <p:nvSpPr>
          <p:cNvPr id="152" name="Text 150"/>
          <p:cNvSpPr/>
          <p:nvPr/>
        </p:nvSpPr>
        <p:spPr>
          <a:xfrm>
            <a:off x="7604879" y="6000155"/>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alcohol</a:t>
            </a:r>
            <a:endParaRPr lang="en-US" sz="1500" dirty="0">
              <a:latin typeface="Crimson Pro Semi Bold" panose="020B0604020202020204" charset="-94"/>
            </a:endParaRPr>
          </a:p>
        </p:txBody>
      </p:sp>
      <p:sp>
        <p:nvSpPr>
          <p:cNvPr id="153" name="Text 151"/>
          <p:cNvSpPr/>
          <p:nvPr/>
        </p:nvSpPr>
        <p:spPr>
          <a:xfrm>
            <a:off x="9160395" y="6000155"/>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10.51</a:t>
            </a:r>
            <a:endParaRPr lang="en-US" sz="1500" dirty="0">
              <a:latin typeface="Crimson Pro Semi Bold" panose="020B0604020202020204" charset="-94"/>
            </a:endParaRPr>
          </a:p>
        </p:txBody>
      </p:sp>
      <p:sp>
        <p:nvSpPr>
          <p:cNvPr id="154" name="Text 152"/>
          <p:cNvSpPr/>
          <p:nvPr/>
        </p:nvSpPr>
        <p:spPr>
          <a:xfrm>
            <a:off x="10475797" y="6000155"/>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1.23</a:t>
            </a:r>
            <a:endParaRPr lang="en-US" sz="1500" dirty="0">
              <a:latin typeface="Crimson Pro Semi Bold" panose="020B0604020202020204" charset="-94"/>
            </a:endParaRPr>
          </a:p>
        </p:txBody>
      </p:sp>
      <p:sp>
        <p:nvSpPr>
          <p:cNvPr id="155" name="Text 153"/>
          <p:cNvSpPr/>
          <p:nvPr/>
        </p:nvSpPr>
        <p:spPr>
          <a:xfrm>
            <a:off x="11791200" y="6000155"/>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8.00</a:t>
            </a:r>
            <a:endParaRPr lang="en-US" sz="1500" dirty="0">
              <a:latin typeface="Crimson Pro Semi Bold" panose="020B0604020202020204" charset="-94"/>
            </a:endParaRPr>
          </a:p>
        </p:txBody>
      </p:sp>
      <p:sp>
        <p:nvSpPr>
          <p:cNvPr id="156" name="Text 154"/>
          <p:cNvSpPr/>
          <p:nvPr/>
        </p:nvSpPr>
        <p:spPr>
          <a:xfrm>
            <a:off x="13106602" y="6000155"/>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14.20</a:t>
            </a:r>
            <a:endParaRPr lang="en-US" sz="1500" dirty="0">
              <a:latin typeface="Crimson Pro Semi Bold" panose="020B0604020202020204" charset="-94"/>
            </a:endParaRPr>
          </a:p>
        </p:txBody>
      </p:sp>
      <p:sp>
        <p:nvSpPr>
          <p:cNvPr id="157" name="Shape 155"/>
          <p:cNvSpPr/>
          <p:nvPr/>
        </p:nvSpPr>
        <p:spPr>
          <a:xfrm>
            <a:off x="7481292" y="6279833"/>
            <a:ext cx="6577013" cy="361474"/>
          </a:xfrm>
          <a:prstGeom prst="rect">
            <a:avLst/>
          </a:prstGeom>
          <a:solidFill>
            <a:srgbClr val="FFFFFF">
              <a:alpha val="4000"/>
            </a:srgbClr>
          </a:solidFill>
          <a:ln/>
        </p:spPr>
        <p:txBody>
          <a:bodyPr/>
          <a:lstStyle/>
          <a:p>
            <a:endParaRPr lang="tr-TR" sz="1500">
              <a:latin typeface="Crimson Pro Semi Bold" panose="020B0604020202020204" charset="-94"/>
            </a:endParaRPr>
          </a:p>
        </p:txBody>
      </p:sp>
      <p:sp>
        <p:nvSpPr>
          <p:cNvPr id="158" name="Text 156"/>
          <p:cNvSpPr/>
          <p:nvPr/>
        </p:nvSpPr>
        <p:spPr>
          <a:xfrm>
            <a:off x="7604879" y="6361628"/>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quality</a:t>
            </a:r>
            <a:endParaRPr lang="en-US" sz="1500" dirty="0">
              <a:latin typeface="Crimson Pro Semi Bold" panose="020B0604020202020204" charset="-94"/>
            </a:endParaRPr>
          </a:p>
        </p:txBody>
      </p:sp>
      <p:sp>
        <p:nvSpPr>
          <p:cNvPr id="159" name="Text 157"/>
          <p:cNvSpPr/>
          <p:nvPr/>
        </p:nvSpPr>
        <p:spPr>
          <a:xfrm>
            <a:off x="9160395" y="6361628"/>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5.88</a:t>
            </a:r>
            <a:endParaRPr lang="en-US" sz="1500" dirty="0">
              <a:latin typeface="Crimson Pro Semi Bold" panose="020B0604020202020204" charset="-94"/>
            </a:endParaRPr>
          </a:p>
        </p:txBody>
      </p:sp>
      <p:sp>
        <p:nvSpPr>
          <p:cNvPr id="160" name="Text 158"/>
          <p:cNvSpPr/>
          <p:nvPr/>
        </p:nvSpPr>
        <p:spPr>
          <a:xfrm>
            <a:off x="10475797" y="6361628"/>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0.89</a:t>
            </a:r>
            <a:endParaRPr lang="en-US" sz="1500" dirty="0">
              <a:latin typeface="Crimson Pro Semi Bold" panose="020B0604020202020204" charset="-94"/>
            </a:endParaRPr>
          </a:p>
        </p:txBody>
      </p:sp>
      <p:sp>
        <p:nvSpPr>
          <p:cNvPr id="161" name="Text 159"/>
          <p:cNvSpPr/>
          <p:nvPr/>
        </p:nvSpPr>
        <p:spPr>
          <a:xfrm>
            <a:off x="11791200" y="6361628"/>
            <a:ext cx="106060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3</a:t>
            </a:r>
            <a:endParaRPr lang="en-US" sz="1500" dirty="0">
              <a:latin typeface="Crimson Pro Semi Bold" panose="020B0604020202020204" charset="-94"/>
            </a:endParaRPr>
          </a:p>
        </p:txBody>
      </p:sp>
      <p:sp>
        <p:nvSpPr>
          <p:cNvPr id="162" name="Text 160"/>
          <p:cNvSpPr/>
          <p:nvPr/>
        </p:nvSpPr>
        <p:spPr>
          <a:xfrm>
            <a:off x="13106602" y="6361628"/>
            <a:ext cx="1064419" cy="197882"/>
          </a:xfrm>
          <a:prstGeom prst="rect">
            <a:avLst/>
          </a:prstGeom>
          <a:noFill/>
          <a:ln/>
        </p:spPr>
        <p:txBody>
          <a:bodyPr wrap="non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9</a:t>
            </a:r>
            <a:endParaRPr lang="en-US" sz="1500" dirty="0">
              <a:latin typeface="Crimson Pro Semi Bold" panose="020B0604020202020204" charset="-94"/>
            </a:endParaRPr>
          </a:p>
        </p:txBody>
      </p:sp>
      <p:sp>
        <p:nvSpPr>
          <p:cNvPr id="163" name="Text 161"/>
          <p:cNvSpPr/>
          <p:nvPr/>
        </p:nvSpPr>
        <p:spPr>
          <a:xfrm>
            <a:off x="572095" y="6927056"/>
            <a:ext cx="13486209" cy="395764"/>
          </a:xfrm>
          <a:prstGeom prst="rect">
            <a:avLst/>
          </a:prstGeom>
          <a:noFill/>
          <a:ln/>
        </p:spPr>
        <p:txBody>
          <a:bodyPr wrap="square" lIns="0" tIns="0" rIns="0" bIns="0" rtlCol="0" anchor="t"/>
          <a:lstStyle/>
          <a:p>
            <a:pPr marL="0" indent="0">
              <a:lnSpc>
                <a:spcPts val="1550"/>
              </a:lnSpc>
              <a:buNone/>
            </a:pPr>
            <a:r>
              <a:rPr lang="en-US" sz="1500" dirty="0">
                <a:solidFill>
                  <a:srgbClr val="4C4C4D"/>
                </a:solidFill>
                <a:latin typeface="Crimson Pro Semi Bold" panose="020B0604020202020204" charset="-94"/>
                <a:ea typeface="Heebo" pitchFamily="34" charset="-122"/>
                <a:cs typeface="Heebo" pitchFamily="34" charset="-120"/>
              </a:rPr>
              <a:t>Veri setinin temel istatistiksel özellikleri incelendiğinde, "alkol" ve "sülfatlar" gibi özniteliklerin kaliteyle daha güçlü ilişkiler gösterdiği görülmektedir. Özellikle, kırmızı ve beyaz şaraplarda alkol oranı arttıkça kalite puanlarının da artış gösterdiği dikkat çekmektedir. Standart sapma değerleri, bazı özniteliklerde büyük bir varyans olduğunu göstermektedir, bu da bazı özniteliklerin farklı kalite sınıflarında daha belirleyici olabileceğini işaret etmektedir.</a:t>
            </a:r>
            <a:endParaRPr lang="en-US" sz="1500" dirty="0">
              <a:latin typeface="Crimson Pro Semi Bold" panose="020B0604020202020204" charset="-9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1"/>
          <p:cNvSpPr/>
          <p:nvPr/>
        </p:nvSpPr>
        <p:spPr>
          <a:xfrm>
            <a:off x="864037" y="2280047"/>
            <a:ext cx="12902327" cy="1580198"/>
          </a:xfrm>
          <a:prstGeom prst="rect">
            <a:avLst/>
          </a:prstGeom>
          <a:noFill/>
          <a:ln/>
        </p:spPr>
        <p:txBody>
          <a:bodyPr wrap="square" lIns="0" tIns="0" rIns="0" bIns="0" rtlCol="0" anchor="t"/>
          <a:lstStyle/>
          <a:p>
            <a:pPr marL="0" indent="0">
              <a:lnSpc>
                <a:spcPts val="3100"/>
              </a:lnSpc>
              <a:buNone/>
            </a:pPr>
            <a:r>
              <a:rPr lang="en-US" sz="1900" dirty="0">
                <a:solidFill>
                  <a:srgbClr val="15213F"/>
                </a:solidFill>
                <a:latin typeface="Crimson Pro Semi Bold" panose="020B0604020202020204" charset="-94"/>
                <a:ea typeface="Roboto" pitchFamily="34" charset="-122"/>
                <a:cs typeface="Heebo" pitchFamily="2" charset="-79"/>
              </a:rPr>
              <a:t>Özniteliklerin dağılımını ve birbirleriyle olan ilişkilerini incelemek için box plot, histogram ve scatter plot grafikleri çizilmiştir. Box plot grafikleri, özniteliklerin dağılımını ve uç değerlerin varlığını göstermektedir. Histogram grafikleri, özniteliklerin veri setindeki dağılımını göstermektedir. Scatter plot grafikleri ise öznitelikler arasındaki korelasyonu göstermektedir.</a:t>
            </a:r>
            <a:endParaRPr lang="en-US" sz="1900" dirty="0">
              <a:latin typeface="Crimson Pro Semi Bold" panose="020B0604020202020204" charset="-94"/>
              <a:cs typeface="Heebo" pitchFamily="2" charset="-79"/>
            </a:endParaRPr>
          </a:p>
        </p:txBody>
      </p:sp>
      <p:sp>
        <p:nvSpPr>
          <p:cNvPr id="4" name="Text 2"/>
          <p:cNvSpPr/>
          <p:nvPr/>
        </p:nvSpPr>
        <p:spPr>
          <a:xfrm>
            <a:off x="864037" y="4384715"/>
            <a:ext cx="3086100" cy="385763"/>
          </a:xfrm>
          <a:prstGeom prst="rect">
            <a:avLst/>
          </a:prstGeom>
          <a:noFill/>
          <a:ln/>
        </p:spPr>
        <p:txBody>
          <a:bodyPr wrap="none" lIns="0" tIns="0" rIns="0" bIns="0" rtlCol="0" anchor="t"/>
          <a:lstStyle/>
          <a:p>
            <a:pPr marL="0" indent="0">
              <a:lnSpc>
                <a:spcPts val="3000"/>
              </a:lnSpc>
              <a:buNone/>
            </a:pPr>
            <a:r>
              <a:rPr lang="en-US" sz="2200" dirty="0">
                <a:latin typeface="Crimson Pro Semi Bold" panose="020B0604020202020204" charset="-94"/>
                <a:ea typeface="Roboto Slab" pitchFamily="34" charset="-122"/>
                <a:cs typeface="Roboto Slab" pitchFamily="34" charset="-120"/>
              </a:rPr>
              <a:t>Box Plot Grafikleri</a:t>
            </a:r>
            <a:endParaRPr lang="en-US" sz="2200" dirty="0">
              <a:latin typeface="Crimson Pro Semi Bold" panose="020B0604020202020204" charset="-94"/>
            </a:endParaRPr>
          </a:p>
        </p:txBody>
      </p:sp>
      <p:sp>
        <p:nvSpPr>
          <p:cNvPr id="5" name="Text 3"/>
          <p:cNvSpPr/>
          <p:nvPr/>
        </p:nvSpPr>
        <p:spPr>
          <a:xfrm>
            <a:off x="864037" y="5017294"/>
            <a:ext cx="3898821" cy="1975247"/>
          </a:xfrm>
          <a:prstGeom prst="rect">
            <a:avLst/>
          </a:prstGeom>
          <a:noFill/>
          <a:ln/>
        </p:spPr>
        <p:txBody>
          <a:bodyPr wrap="square" lIns="0" tIns="0" rIns="0" bIns="0" rtlCol="0" anchor="t"/>
          <a:lstStyle/>
          <a:p>
            <a:pPr marL="0" indent="0">
              <a:lnSpc>
                <a:spcPts val="3100"/>
              </a:lnSpc>
              <a:buNone/>
            </a:pPr>
            <a:r>
              <a:rPr lang="en-US" sz="1900" dirty="0">
                <a:solidFill>
                  <a:srgbClr val="15213F"/>
                </a:solidFill>
                <a:latin typeface="Crimson Pro Semi Bold" panose="020B0604020202020204" charset="-94"/>
                <a:ea typeface="Roboto" pitchFamily="34" charset="-122"/>
                <a:cs typeface="Heebo" pitchFamily="2" charset="-79"/>
              </a:rPr>
              <a:t>Box plot grafikleri, verilerin dağılımını, ortalamayı, medyanı, çeyreklikleri ve uç değerleri göstererek özniteliklerin genel dağılımı hakkında bilgi sağlar.</a:t>
            </a:r>
            <a:endParaRPr lang="en-US" sz="1900" dirty="0">
              <a:latin typeface="Crimson Pro Semi Bold" panose="020B0604020202020204" charset="-94"/>
              <a:cs typeface="Heebo" pitchFamily="2" charset="-79"/>
            </a:endParaRPr>
          </a:p>
        </p:txBody>
      </p:sp>
      <p:sp>
        <p:nvSpPr>
          <p:cNvPr id="6" name="Text 4"/>
          <p:cNvSpPr/>
          <p:nvPr/>
        </p:nvSpPr>
        <p:spPr>
          <a:xfrm>
            <a:off x="5372695" y="4384715"/>
            <a:ext cx="3086100" cy="385763"/>
          </a:xfrm>
          <a:prstGeom prst="rect">
            <a:avLst/>
          </a:prstGeom>
          <a:noFill/>
          <a:ln/>
        </p:spPr>
        <p:txBody>
          <a:bodyPr wrap="none" lIns="0" tIns="0" rIns="0" bIns="0" rtlCol="0" anchor="t"/>
          <a:lstStyle/>
          <a:p>
            <a:pPr marL="0" indent="0">
              <a:lnSpc>
                <a:spcPts val="3000"/>
              </a:lnSpc>
              <a:buNone/>
            </a:pPr>
            <a:r>
              <a:rPr lang="en-US" sz="2200" dirty="0">
                <a:latin typeface="Crimson Pro Semi Bold" panose="020B0604020202020204" charset="-94"/>
                <a:ea typeface="Roboto Slab" pitchFamily="34" charset="-122"/>
                <a:cs typeface="Roboto Slab" pitchFamily="34" charset="-120"/>
              </a:rPr>
              <a:t>Histogram Grafikleri</a:t>
            </a:r>
            <a:endParaRPr lang="en-US" sz="2200" dirty="0">
              <a:latin typeface="Crimson Pro Semi Bold" panose="020B0604020202020204" charset="-94"/>
            </a:endParaRPr>
          </a:p>
        </p:txBody>
      </p:sp>
      <p:sp>
        <p:nvSpPr>
          <p:cNvPr id="7" name="Text 5"/>
          <p:cNvSpPr/>
          <p:nvPr/>
        </p:nvSpPr>
        <p:spPr>
          <a:xfrm>
            <a:off x="5372695" y="5017294"/>
            <a:ext cx="3898821" cy="1580198"/>
          </a:xfrm>
          <a:prstGeom prst="rect">
            <a:avLst/>
          </a:prstGeom>
          <a:noFill/>
          <a:ln/>
        </p:spPr>
        <p:txBody>
          <a:bodyPr wrap="square" lIns="0" tIns="0" rIns="0" bIns="0" rtlCol="0" anchor="t"/>
          <a:lstStyle/>
          <a:p>
            <a:pPr marL="0" indent="0">
              <a:lnSpc>
                <a:spcPts val="3100"/>
              </a:lnSpc>
              <a:buNone/>
            </a:pPr>
            <a:r>
              <a:rPr lang="en-US" sz="1900" dirty="0">
                <a:solidFill>
                  <a:srgbClr val="15213F"/>
                </a:solidFill>
                <a:latin typeface="Crimson Pro Semi Bold" panose="020B0604020202020204" charset="-94"/>
                <a:ea typeface="Roboto" pitchFamily="34" charset="-122"/>
                <a:cs typeface="Heebo" pitchFamily="2" charset="-79"/>
              </a:rPr>
              <a:t>Histogram grafikleri, verilerin frekans dağılımını göstererek her bir özniteliğin veri setindeki dağılımı hakkında bilgi sağlar.</a:t>
            </a:r>
            <a:endParaRPr lang="en-US" sz="1900" dirty="0">
              <a:latin typeface="Crimson Pro Semi Bold" panose="020B0604020202020204" charset="-94"/>
              <a:cs typeface="Heebo" pitchFamily="2" charset="-79"/>
            </a:endParaRPr>
          </a:p>
        </p:txBody>
      </p:sp>
      <p:sp>
        <p:nvSpPr>
          <p:cNvPr id="8" name="Text 6"/>
          <p:cNvSpPr/>
          <p:nvPr/>
        </p:nvSpPr>
        <p:spPr>
          <a:xfrm>
            <a:off x="9881354" y="4384715"/>
            <a:ext cx="3130510" cy="385763"/>
          </a:xfrm>
          <a:prstGeom prst="rect">
            <a:avLst/>
          </a:prstGeom>
          <a:noFill/>
          <a:ln/>
        </p:spPr>
        <p:txBody>
          <a:bodyPr wrap="none" lIns="0" tIns="0" rIns="0" bIns="0" rtlCol="0" anchor="t"/>
          <a:lstStyle/>
          <a:p>
            <a:pPr marL="0" indent="0">
              <a:lnSpc>
                <a:spcPts val="3000"/>
              </a:lnSpc>
              <a:buNone/>
            </a:pPr>
            <a:r>
              <a:rPr lang="en-US" sz="2200" dirty="0">
                <a:latin typeface="Crimson Pro Semi Bold" panose="020B0604020202020204" charset="-94"/>
                <a:ea typeface="Roboto Slab" pitchFamily="34" charset="-122"/>
                <a:cs typeface="Roboto Slab" pitchFamily="34" charset="-120"/>
              </a:rPr>
              <a:t>Scatter Plot Grafikleri</a:t>
            </a:r>
            <a:endParaRPr lang="en-US" sz="2200" dirty="0">
              <a:latin typeface="Crimson Pro Semi Bold" panose="020B0604020202020204" charset="-94"/>
            </a:endParaRPr>
          </a:p>
        </p:txBody>
      </p:sp>
      <p:sp>
        <p:nvSpPr>
          <p:cNvPr id="9" name="Text 7"/>
          <p:cNvSpPr/>
          <p:nvPr/>
        </p:nvSpPr>
        <p:spPr>
          <a:xfrm>
            <a:off x="9881354" y="5017294"/>
            <a:ext cx="3898821" cy="1580198"/>
          </a:xfrm>
          <a:prstGeom prst="rect">
            <a:avLst/>
          </a:prstGeom>
          <a:noFill/>
          <a:ln/>
        </p:spPr>
        <p:txBody>
          <a:bodyPr wrap="square" lIns="0" tIns="0" rIns="0" bIns="0" rtlCol="0" anchor="t"/>
          <a:lstStyle/>
          <a:p>
            <a:pPr marL="0" indent="0">
              <a:lnSpc>
                <a:spcPts val="3100"/>
              </a:lnSpc>
              <a:buNone/>
            </a:pPr>
            <a:r>
              <a:rPr lang="en-US" sz="1900" dirty="0">
                <a:solidFill>
                  <a:srgbClr val="15213F"/>
                </a:solidFill>
                <a:latin typeface="Crimson Pro Semi Bold" panose="020B0604020202020204" charset="-94"/>
                <a:ea typeface="Roboto" pitchFamily="34" charset="-122"/>
                <a:cs typeface="Heebo" pitchFamily="2" charset="-79"/>
              </a:rPr>
              <a:t>Scatter plot grafikleri, iki öznitelik arasındaki ilişkiyi göstererek korelasyonu belirlemek için kullanılır.</a:t>
            </a:r>
            <a:endParaRPr lang="en-US" sz="1900" dirty="0">
              <a:latin typeface="Crimson Pro Semi Bold" panose="020B0604020202020204" charset="-94"/>
              <a:cs typeface="Heebo" pitchFamily="2" charset="-79"/>
            </a:endParaRPr>
          </a:p>
        </p:txBody>
      </p:sp>
      <p:sp>
        <p:nvSpPr>
          <p:cNvPr id="11" name="Metin kutusu 10">
            <a:extLst>
              <a:ext uri="{FF2B5EF4-FFF2-40B4-BE49-F238E27FC236}">
                <a16:creationId xmlns:a16="http://schemas.microsoft.com/office/drawing/2014/main" id="{7724C6D1-C180-5B9B-D00C-07DCBB70B6AC}"/>
              </a:ext>
            </a:extLst>
          </p:cNvPr>
          <p:cNvSpPr txBox="1"/>
          <p:nvPr/>
        </p:nvSpPr>
        <p:spPr>
          <a:xfrm>
            <a:off x="730473" y="1466227"/>
            <a:ext cx="7315200" cy="502702"/>
          </a:xfrm>
          <a:prstGeom prst="rect">
            <a:avLst/>
          </a:prstGeom>
          <a:noFill/>
        </p:spPr>
        <p:txBody>
          <a:bodyPr wrap="square">
            <a:spAutoFit/>
          </a:bodyPr>
          <a:lstStyle/>
          <a:p>
            <a:pPr marL="0" indent="0">
              <a:lnSpc>
                <a:spcPts val="3200"/>
              </a:lnSpc>
              <a:buNone/>
            </a:pPr>
            <a:r>
              <a:rPr lang="en-US" sz="2800" dirty="0" err="1">
                <a:solidFill>
                  <a:srgbClr val="152D47"/>
                </a:solidFill>
                <a:latin typeface="Crimson Pro Semi Bold" panose="020B0604020202020204" charset="-94"/>
                <a:ea typeface="Crimson Pro Semi Bold" pitchFamily="34" charset="-122"/>
                <a:cs typeface="Crimson Pro Semi Bold" pitchFamily="34" charset="-120"/>
              </a:rPr>
              <a:t>Özniteliklerin</a:t>
            </a:r>
            <a:r>
              <a:rPr lang="en-US" sz="2800" dirty="0">
                <a:solidFill>
                  <a:srgbClr val="152D47"/>
                </a:solidFill>
                <a:latin typeface="Crimson Pro Semi Bold" panose="020B0604020202020204" charset="-94"/>
                <a:ea typeface="Crimson Pro Semi Bold" pitchFamily="34" charset="-122"/>
                <a:cs typeface="Crimson Pro Semi Bold" pitchFamily="34" charset="-120"/>
              </a:rPr>
              <a:t> </a:t>
            </a:r>
            <a:r>
              <a:rPr lang="en-US" sz="2800" dirty="0" err="1">
                <a:solidFill>
                  <a:srgbClr val="152D47"/>
                </a:solidFill>
                <a:latin typeface="Crimson Pro Semi Bold" panose="020B0604020202020204" charset="-94"/>
                <a:ea typeface="Crimson Pro Semi Bold" pitchFamily="34" charset="-122"/>
                <a:cs typeface="Crimson Pro Semi Bold" pitchFamily="34" charset="-120"/>
              </a:rPr>
              <a:t>Görselleştirilmesi</a:t>
            </a:r>
            <a:endParaRPr lang="en-US" sz="2800" dirty="0">
              <a:latin typeface="Crimson Pro Semi Bold" panose="020B0604020202020204" charset="-94"/>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62</TotalTime>
  <Words>1789</Words>
  <Application>Microsoft Office PowerPoint</Application>
  <PresentationFormat>Özel</PresentationFormat>
  <Paragraphs>409</Paragraphs>
  <Slides>20</Slides>
  <Notes>20</Notes>
  <HiddenSlides>0</HiddenSlides>
  <MMClips>0</MMClips>
  <ScaleCrop>false</ScaleCrop>
  <HeadingPairs>
    <vt:vector size="6" baseType="variant">
      <vt:variant>
        <vt:lpstr>Kullanılan Yazı Tipleri</vt:lpstr>
      </vt:variant>
      <vt:variant>
        <vt:i4>2</vt:i4>
      </vt:variant>
      <vt:variant>
        <vt:lpstr>Tema</vt:lpstr>
      </vt:variant>
      <vt:variant>
        <vt:i4>1</vt:i4>
      </vt:variant>
      <vt:variant>
        <vt:lpstr>Slayt Başlıkları</vt:lpstr>
      </vt:variant>
      <vt:variant>
        <vt:i4>20</vt:i4>
      </vt:variant>
    </vt:vector>
  </HeadingPairs>
  <TitlesOfParts>
    <vt:vector size="23" baseType="lpstr">
      <vt:lpstr>Crimson Pro Semi Bold</vt:lpstr>
      <vt:lpstr>Arial</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FIRAT KAAN BİTMEZ</cp:lastModifiedBy>
  <cp:revision>45</cp:revision>
  <dcterms:created xsi:type="dcterms:W3CDTF">2024-10-13T15:53:19Z</dcterms:created>
  <dcterms:modified xsi:type="dcterms:W3CDTF">2024-10-13T18:02:08Z</dcterms:modified>
</cp:coreProperties>
</file>